
<file path=[Content_Types].xml><?xml version="1.0" encoding="utf-8"?>
<Types xmlns="http://schemas.openxmlformats.org/package/2006/content-types">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6"/>
  </p:notesMasterIdLst>
  <p:handoutMasterIdLst>
    <p:handoutMasterId r:id="rId47"/>
  </p:handoutMasterIdLst>
  <p:sldIdLst>
    <p:sldId id="1071" r:id="rId2"/>
    <p:sldId id="1201" r:id="rId3"/>
    <p:sldId id="1202" r:id="rId4"/>
    <p:sldId id="1203" r:id="rId5"/>
    <p:sldId id="1115" r:id="rId6"/>
    <p:sldId id="1116" r:id="rId7"/>
    <p:sldId id="1117" r:id="rId8"/>
    <p:sldId id="1122" r:id="rId9"/>
    <p:sldId id="1067" r:id="rId10"/>
    <p:sldId id="1133" r:id="rId11"/>
    <p:sldId id="1124" r:id="rId12"/>
    <p:sldId id="1068" r:id="rId13"/>
    <p:sldId id="1113" r:id="rId14"/>
    <p:sldId id="1204" r:id="rId15"/>
    <p:sldId id="1066" r:id="rId16"/>
    <p:sldId id="1205" r:id="rId17"/>
    <p:sldId id="1140" r:id="rId18"/>
    <p:sldId id="1206" r:id="rId19"/>
    <p:sldId id="1127" r:id="rId20"/>
    <p:sldId id="1123" r:id="rId21"/>
    <p:sldId id="1198" r:id="rId22"/>
    <p:sldId id="1199" r:id="rId23"/>
    <p:sldId id="1200" r:id="rId24"/>
    <p:sldId id="1128" r:id="rId25"/>
    <p:sldId id="1129" r:id="rId26"/>
    <p:sldId id="1207" r:id="rId27"/>
    <p:sldId id="1130" r:id="rId28"/>
    <p:sldId id="1131" r:id="rId29"/>
    <p:sldId id="1174" r:id="rId30"/>
    <p:sldId id="1175" r:id="rId31"/>
    <p:sldId id="1176" r:id="rId32"/>
    <p:sldId id="1177" r:id="rId33"/>
    <p:sldId id="1178" r:id="rId34"/>
    <p:sldId id="1179" r:id="rId35"/>
    <p:sldId id="1182" r:id="rId36"/>
    <p:sldId id="1180" r:id="rId37"/>
    <p:sldId id="1151" r:id="rId38"/>
    <p:sldId id="1152" r:id="rId39"/>
    <p:sldId id="1153" r:id="rId40"/>
    <p:sldId id="1160" r:id="rId41"/>
    <p:sldId id="1154" r:id="rId42"/>
    <p:sldId id="1163" r:id="rId43"/>
    <p:sldId id="1155" r:id="rId44"/>
    <p:sldId id="1173" r:id="rId45"/>
  </p:sldIdLst>
  <p:sldSz cx="9144000" cy="6858000" type="screen4x3"/>
  <p:notesSz cx="6858000" cy="9144000"/>
  <p:custDataLst>
    <p:tags r:id="rId4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2" autoAdjust="0"/>
    <p:restoredTop sz="91761" autoAdjust="0"/>
  </p:normalViewPr>
  <p:slideViewPr>
    <p:cSldViewPr>
      <p:cViewPr varScale="1">
        <p:scale>
          <a:sx n="85" d="100"/>
          <a:sy n="85" d="100"/>
        </p:scale>
        <p:origin x="1494" y="96"/>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10-11-2018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11/10/2018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291657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403744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26</a:t>
            </a:fld>
            <a:endParaRPr lang="en-US" dirty="0"/>
          </a:p>
        </p:txBody>
      </p:sp>
    </p:spTree>
    <p:extLst>
      <p:ext uri="{BB962C8B-B14F-4D97-AF65-F5344CB8AC3E}">
        <p14:creationId xmlns:p14="http://schemas.microsoft.com/office/powerpoint/2010/main" val="196866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62526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3600138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462368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30</a:t>
            </a:fld>
            <a:endParaRPr lang="en-US" dirty="0"/>
          </a:p>
        </p:txBody>
      </p:sp>
    </p:spTree>
    <p:extLst>
      <p:ext uri="{BB962C8B-B14F-4D97-AF65-F5344CB8AC3E}">
        <p14:creationId xmlns:p14="http://schemas.microsoft.com/office/powerpoint/2010/main" val="1077281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31</a:t>
            </a:fld>
            <a:endParaRPr lang="en-US" dirty="0"/>
          </a:p>
        </p:txBody>
      </p:sp>
    </p:spTree>
    <p:extLst>
      <p:ext uri="{BB962C8B-B14F-4D97-AF65-F5344CB8AC3E}">
        <p14:creationId xmlns:p14="http://schemas.microsoft.com/office/powerpoint/2010/main" val="1084905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3287754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33</a:t>
            </a:fld>
            <a:endParaRPr lang="en-US" dirty="0"/>
          </a:p>
        </p:txBody>
      </p:sp>
    </p:spTree>
    <p:extLst>
      <p:ext uri="{BB962C8B-B14F-4D97-AF65-F5344CB8AC3E}">
        <p14:creationId xmlns:p14="http://schemas.microsoft.com/office/powerpoint/2010/main" val="281556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34</a:t>
            </a:fld>
            <a:endParaRPr lang="en-US" dirty="0"/>
          </a:p>
        </p:txBody>
      </p:sp>
    </p:spTree>
    <p:extLst>
      <p:ext uri="{BB962C8B-B14F-4D97-AF65-F5344CB8AC3E}">
        <p14:creationId xmlns:p14="http://schemas.microsoft.com/office/powerpoint/2010/main" val="1749264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292749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35</a:t>
            </a:fld>
            <a:endParaRPr lang="en-US" dirty="0"/>
          </a:p>
        </p:txBody>
      </p:sp>
    </p:spTree>
    <p:extLst>
      <p:ext uri="{BB962C8B-B14F-4D97-AF65-F5344CB8AC3E}">
        <p14:creationId xmlns:p14="http://schemas.microsoft.com/office/powerpoint/2010/main" val="2719059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2382599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3640803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3682024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2218288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3678574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41</a:t>
            </a:fld>
            <a:endParaRPr lang="en-US" dirty="0"/>
          </a:p>
        </p:txBody>
      </p:sp>
    </p:spTree>
    <p:extLst>
      <p:ext uri="{BB962C8B-B14F-4D97-AF65-F5344CB8AC3E}">
        <p14:creationId xmlns:p14="http://schemas.microsoft.com/office/powerpoint/2010/main" val="41924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289660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43</a:t>
            </a:fld>
            <a:endParaRPr lang="en-US" dirty="0"/>
          </a:p>
        </p:txBody>
      </p:sp>
    </p:spTree>
    <p:extLst>
      <p:ext uri="{BB962C8B-B14F-4D97-AF65-F5344CB8AC3E}">
        <p14:creationId xmlns:p14="http://schemas.microsoft.com/office/powerpoint/2010/main" val="148381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The 4 properties that a function must have in order to be a distance function:</a:t>
            </a:r>
          </a:p>
          <a:p>
            <a:r>
              <a:rPr lang="en-US" dirty="0"/>
              <a:t>D(x, y) = 0 if and only if x = y</a:t>
            </a:r>
          </a:p>
          <a:p>
            <a:r>
              <a:rPr lang="en-US" dirty="0"/>
              <a:t>D(x, y) = D(y, x)</a:t>
            </a:r>
          </a:p>
          <a:p>
            <a:r>
              <a:rPr lang="en-US" dirty="0"/>
              <a:t>D(x, y) &gt;= 0</a:t>
            </a:r>
          </a:p>
          <a:p>
            <a:r>
              <a:rPr lang="en-US" dirty="0"/>
              <a:t>D(x, z) &lt;= D(x, y) + D(y, z)</a:t>
            </a:r>
          </a:p>
          <a:p>
            <a:endParaRPr lang="en-US" dirty="0"/>
          </a:p>
          <a:p>
            <a:r>
              <a:rPr lang="en-US" dirty="0"/>
              <a:t>Following is an example of  a distance function where the triangle inequality is a strict inequality when the 3 points are distinct.</a:t>
            </a:r>
          </a:p>
          <a:p>
            <a:endParaRPr lang="en-US" dirty="0"/>
          </a:p>
          <a:p>
            <a:r>
              <a:rPr lang="en-US" dirty="0"/>
              <a:t>Let D(x, y) = 0 if x = y and 1 otherwise.</a:t>
            </a:r>
          </a:p>
          <a:p>
            <a:r>
              <a:rPr lang="en-US" dirty="0"/>
              <a:t>Verification that this function has the 4 required properties is straightforward, property 1, 2 and 3 follow directly from the definition. For property 4, we distinguish distinct cases:</a:t>
            </a:r>
          </a:p>
          <a:p>
            <a:r>
              <a:rPr lang="en-US" dirty="0"/>
              <a:t>x = z, but x &lt;&gt; y and y &lt;&gt; z. We find: D(x, z) = 0, D(x, y) + D(y, z) = 2, OK.</a:t>
            </a:r>
          </a:p>
          <a:p>
            <a:r>
              <a:rPr lang="en-US" dirty="0"/>
              <a:t>x &lt;&gt; z, x = y, y &lt;&gt; z. D(x, z) = 1, D(x, y) + D(y, z) = 1, OK.</a:t>
            </a:r>
          </a:p>
          <a:p>
            <a:r>
              <a:rPr lang="en-US" dirty="0"/>
              <a:t>x &lt;&gt; z, x &lt;&gt; y, y = z. D(x, z) = 1, D(x, y) + D(y, z) = 1, OK.</a:t>
            </a:r>
          </a:p>
          <a:p>
            <a:r>
              <a:rPr lang="en-US" dirty="0"/>
              <a:t>x &lt;&gt; z, x &lt;&gt; y, y &lt;&gt; z. D(x, z) = 1, D(x, y) + D(x, z) = 2, OK.</a:t>
            </a:r>
          </a:p>
          <a:p>
            <a:r>
              <a:rPr lang="en-US" dirty="0"/>
              <a:t>For your requirements, the 4th point of the above applies. We see that the strict inequality clearly holds.</a:t>
            </a:r>
          </a:p>
          <a:p>
            <a:r>
              <a:rPr lang="en-US" dirty="0"/>
              <a:t>The name of this distance function is the "discrete metric", with metric being the term commonly used instead of distance function.</a:t>
            </a:r>
          </a:p>
          <a:p>
            <a:endParaRPr lang="en-US" dirty="0"/>
          </a:p>
          <a:p>
            <a:r>
              <a:rPr lang="en-US" dirty="0"/>
              <a:t>Source: https://www.reddit.com/r/askscience/comments/40i2ju/can_there_be_such_a_distance_function/</a:t>
            </a:r>
          </a:p>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a:t>
            </a:fld>
            <a:endParaRPr lang="en-US" dirty="0"/>
          </a:p>
        </p:txBody>
      </p:sp>
    </p:spTree>
    <p:extLst>
      <p:ext uri="{BB962C8B-B14F-4D97-AF65-F5344CB8AC3E}">
        <p14:creationId xmlns:p14="http://schemas.microsoft.com/office/powerpoint/2010/main" val="140740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26790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144943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41486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28505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3103654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406818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14AE1-FE1B-4CB0-82ED-5998E0E6C996}" type="datetimeFigureOut">
              <a:rPr lang="en-US" smtClean="0"/>
              <a:t>11/10/2018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7038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8"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 id="2147483699" r:id="rId26"/>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hyperlink" Target="http://www.cs.haifa.ac.il/~rita/uml_course/add_mat/PCA.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hyperlink" Target="http://www.cs.haifa.ac.il/~rita/uml_course/add_mat/PCA.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lgn="ctr">
              <a:buNone/>
            </a:pPr>
            <a:r>
              <a:rPr lang="en-IN" sz="1800" b="1" u="sng" dirty="0"/>
              <a:t>Unsupervised Learning</a:t>
            </a:r>
          </a:p>
        </p:txBody>
      </p:sp>
    </p:spTree>
    <p:extLst>
      <p:ext uri="{BB962C8B-B14F-4D97-AF65-F5344CB8AC3E}">
        <p14:creationId xmlns:p14="http://schemas.microsoft.com/office/powerpoint/2010/main" val="3917474977"/>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(K Means Clustering – Some considerations ) </a:t>
            </a:r>
          </a:p>
        </p:txBody>
      </p:sp>
      <p:sp>
        <p:nvSpPr>
          <p:cNvPr id="340995" name="Rectangle 3"/>
          <p:cNvSpPr>
            <a:spLocks noGrp="1" noChangeArrowheads="1"/>
          </p:cNvSpPr>
          <p:nvPr>
            <p:ph idx="4294967295"/>
          </p:nvPr>
        </p:nvSpPr>
        <p:spPr>
          <a:xfrm>
            <a:off x="413657" y="1143000"/>
            <a:ext cx="8229600" cy="3884140"/>
          </a:xfrm>
        </p:spPr>
        <p:txBody>
          <a:bodyPr>
            <a:spAutoFit/>
          </a:bodyPr>
          <a:lstStyle/>
          <a:p>
            <a:pPr marL="0" indent="0">
              <a:buNone/>
            </a:pPr>
            <a:endParaRPr lang="en-US" sz="1600" dirty="0"/>
          </a:p>
          <a:p>
            <a:pPr marL="342900" indent="-342900">
              <a:buFont typeface="+mj-lt"/>
              <a:buAutoNum type="arabicPeriod" startAt="5"/>
            </a:pPr>
            <a:r>
              <a:rPr lang="en-US" sz="1600" dirty="0"/>
              <a:t>From a computational perspective, the k-means algorithm is indifferent to the units of measure for a given attribute (for example, meters or centimeters for a patient's height). However, the algorithm will identify different clusters depending on the choice of the units of measure. </a:t>
            </a:r>
          </a:p>
          <a:p>
            <a:pPr marL="342900" indent="-342900">
              <a:buFont typeface="+mj-lt"/>
              <a:buAutoNum type="arabicPeriod" startAt="5"/>
            </a:pPr>
            <a:endParaRPr lang="en-US" sz="1600" dirty="0"/>
          </a:p>
          <a:p>
            <a:pPr marL="342900" indent="-342900">
              <a:buFont typeface="+mj-lt"/>
              <a:buAutoNum type="arabicPeriod" startAt="5"/>
            </a:pPr>
            <a:r>
              <a:rPr lang="en-IN" sz="1600" dirty="0"/>
              <a:t>Choosing different starting points can result in different clusters. The algorithm is sensitive to the initial starting condition</a:t>
            </a:r>
          </a:p>
          <a:p>
            <a:pPr marL="342900" indent="-342900">
              <a:buFont typeface="+mj-lt"/>
              <a:buAutoNum type="arabicPeriod" startAt="5"/>
            </a:pPr>
            <a:endParaRPr lang="en-IN" sz="1600" dirty="0"/>
          </a:p>
          <a:p>
            <a:pPr marL="342900" indent="-342900">
              <a:buFont typeface="+mj-lt"/>
              <a:buAutoNum type="arabicPeriod" startAt="5"/>
            </a:pPr>
            <a:r>
              <a:rPr lang="en-IN" sz="1600" dirty="0"/>
              <a:t>Given enough time, K-means will always converge, however this may be a local minimum. This is highly dependent on the initialization of the centroids</a:t>
            </a:r>
          </a:p>
          <a:p>
            <a:pPr marL="342900" indent="-342900">
              <a:buFont typeface="+mj-lt"/>
              <a:buAutoNum type="arabicPeriod" startAt="5"/>
            </a:pPr>
            <a:endParaRPr lang="en-IN" sz="1600" dirty="0"/>
          </a:p>
          <a:p>
            <a:pPr marL="342900" indent="-342900">
              <a:buFont typeface="+mj-lt"/>
              <a:buAutoNum type="arabicPeriod" startAt="5"/>
            </a:pPr>
            <a:r>
              <a:rPr lang="en-IN" sz="1600" dirty="0" err="1"/>
              <a:t>Scikit</a:t>
            </a:r>
            <a:r>
              <a:rPr lang="en-IN" sz="1600" dirty="0"/>
              <a:t>-learn has implemented K-mean++ initialization scheme, which initializes centroids to be distant to one another which provably leads to better results</a:t>
            </a:r>
          </a:p>
        </p:txBody>
      </p:sp>
    </p:spTree>
    <p:extLst>
      <p:ext uri="{BB962C8B-B14F-4D97-AF65-F5344CB8AC3E}">
        <p14:creationId xmlns:p14="http://schemas.microsoft.com/office/powerpoint/2010/main" val="1463367196"/>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(K-means Clustering) </a:t>
            </a:r>
          </a:p>
        </p:txBody>
      </p:sp>
      <mc:AlternateContent xmlns:mc="http://schemas.openxmlformats.org/markup-compatibility/2006" xmlns:a14="http://schemas.microsoft.com/office/drawing/2010/main">
        <mc:Choice Requires="a14">
          <p:sp>
            <p:nvSpPr>
              <p:cNvPr id="340995" name="Rectangle 3"/>
              <p:cNvSpPr>
                <a:spLocks noGrp="1" noChangeArrowheads="1"/>
              </p:cNvSpPr>
              <p:nvPr>
                <p:ph idx="4294967295"/>
              </p:nvPr>
            </p:nvSpPr>
            <p:spPr>
              <a:xfrm>
                <a:off x="348336" y="1066800"/>
                <a:ext cx="8229600" cy="4033540"/>
              </a:xfrm>
            </p:spPr>
            <p:txBody>
              <a:bodyPr>
                <a:spAutoFit/>
              </a:bodyPr>
              <a:lstStyle/>
              <a:p>
                <a:pPr marL="0" indent="0">
                  <a:buNone/>
                </a:pPr>
                <a:r>
                  <a:rPr lang="en-US" sz="1800" dirty="0"/>
                  <a:t>The objective function of clustering is – </a:t>
                </a:r>
              </a:p>
              <a:p>
                <a:pPr marL="0" indent="0">
                  <a:buNone/>
                </a:pPr>
                <a:endParaRPr lang="en-US" sz="1600" dirty="0"/>
              </a:p>
              <a:p>
                <a:pPr lvl="1"/>
                <a:r>
                  <a:rPr lang="en-US" sz="1600" dirty="0"/>
                  <a:t>Given: a set of </a:t>
                </a:r>
                <a14:m>
                  <m:oMath xmlns:m="http://schemas.openxmlformats.org/officeDocument/2006/math">
                    <m:r>
                      <a:rPr lang="en-US" sz="1600" i="1" dirty="0">
                        <a:latin typeface="Cambria Math"/>
                      </a:rPr>
                      <m:t>𝑛</m:t>
                    </m:r>
                  </m:oMath>
                </a14:m>
                <a:r>
                  <a:rPr lang="en-US" sz="1600" i="1" dirty="0"/>
                  <a:t> </a:t>
                </a:r>
                <a:r>
                  <a:rPr lang="en-US" sz="1600" dirty="0"/>
                  <a:t>observations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1</m:t>
                            </m:r>
                          </m:sub>
                        </m:sSub>
                        <m:r>
                          <a:rPr lang="en-US" sz="1600" i="1">
                            <a:latin typeface="Cambria Math"/>
                          </a:rPr>
                          <m:t>,</m:t>
                        </m:r>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2</m:t>
                            </m:r>
                          </m:sub>
                        </m:sSub>
                        <m:r>
                          <a:rPr lang="en-US" sz="1600" i="1">
                            <a:latin typeface="Cambria Math"/>
                          </a:rPr>
                          <m:t>, …,</m:t>
                        </m:r>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𝑛</m:t>
                            </m:r>
                          </m:sub>
                        </m:sSub>
                      </m:e>
                    </m:d>
                    <m:r>
                      <a:rPr lang="en-US" sz="1600">
                        <a:latin typeface="Cambria Math"/>
                      </a:rPr>
                      <m:t>, </m:t>
                    </m:r>
                  </m:oMath>
                </a14:m>
                <a:r>
                  <a:rPr lang="en-US" sz="1600" dirty="0"/>
                  <a:t>where each observation is a </a:t>
                </a:r>
                <a14:m>
                  <m:oMath xmlns:m="http://schemas.openxmlformats.org/officeDocument/2006/math">
                    <m:r>
                      <a:rPr lang="en-US" sz="1600" i="1" dirty="0">
                        <a:latin typeface="Cambria Math"/>
                      </a:rPr>
                      <m:t>𝑑</m:t>
                    </m:r>
                  </m:oMath>
                </a14:m>
                <a:r>
                  <a:rPr lang="en-US" sz="1600" dirty="0"/>
                  <a:t>-dimensional real vector</a:t>
                </a:r>
              </a:p>
              <a:p>
                <a:pPr lvl="1"/>
                <a:r>
                  <a:rPr lang="en-US" sz="1600" dirty="0"/>
                  <a:t>Given: a number of clusters </a:t>
                </a:r>
                <a14:m>
                  <m:oMath xmlns:m="http://schemas.openxmlformats.org/officeDocument/2006/math">
                    <m:r>
                      <a:rPr lang="en-US" sz="1600" i="1" dirty="0">
                        <a:latin typeface="Cambria Math"/>
                      </a:rPr>
                      <m:t>𝑘</m:t>
                    </m:r>
                  </m:oMath>
                </a14:m>
                <a:endParaRPr lang="en-US" sz="1600" dirty="0"/>
              </a:p>
              <a:p>
                <a:pPr lvl="1"/>
                <a:r>
                  <a:rPr lang="en-US" sz="1600" dirty="0"/>
                  <a:t>Compute: a cluster assignment mapping </a:t>
                </a:r>
                <a:br>
                  <a:rPr lang="en-US" sz="1600" dirty="0"/>
                </a:br>
                <a14:m>
                  <m:oMath xmlns:m="http://schemas.openxmlformats.org/officeDocument/2006/math">
                    <m:r>
                      <a:rPr lang="en-US" sz="1600" i="1">
                        <a:latin typeface="Cambria Math"/>
                        <a:ea typeface="Cambria Math"/>
                      </a:rPr>
                      <m:t>𝐶</m:t>
                    </m:r>
                    <m:d>
                      <m:dPr>
                        <m:ctrlPr>
                          <a:rPr lang="en-US" sz="1600" i="1">
                            <a:latin typeface="Cambria Math" panose="02040503050406030204" pitchFamily="18" charset="0"/>
                            <a:ea typeface="Cambria Math"/>
                          </a:rPr>
                        </m:ctrlPr>
                      </m:dPr>
                      <m:e>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𝑖</m:t>
                            </m:r>
                          </m:sub>
                        </m:sSub>
                      </m:e>
                    </m:d>
                    <m:r>
                      <a:rPr lang="en-US" sz="1600" i="1">
                        <a:latin typeface="Cambria Math"/>
                        <a:ea typeface="Cambria Math"/>
                      </a:rPr>
                      <m:t>∈</m:t>
                    </m:r>
                    <m:d>
                      <m:dPr>
                        <m:begChr m:val="{"/>
                        <m:endChr m:val="}"/>
                        <m:ctrlPr>
                          <a:rPr lang="en-US" sz="1600" i="1">
                            <a:latin typeface="Cambria Math" panose="02040503050406030204" pitchFamily="18" charset="0"/>
                            <a:ea typeface="Cambria Math"/>
                          </a:rPr>
                        </m:ctrlPr>
                      </m:dPr>
                      <m:e>
                        <m:r>
                          <a:rPr lang="en-US" sz="1600" i="1">
                            <a:latin typeface="Cambria Math"/>
                            <a:ea typeface="Cambria Math"/>
                          </a:rPr>
                          <m:t>1, …, </m:t>
                        </m:r>
                        <m:r>
                          <a:rPr lang="en-US" sz="1600" i="1">
                            <a:latin typeface="Cambria Math"/>
                            <a:ea typeface="Cambria Math"/>
                          </a:rPr>
                          <m:t>𝑘</m:t>
                        </m:r>
                      </m:e>
                    </m:d>
                  </m:oMath>
                </a14:m>
                <a:r>
                  <a:rPr lang="en-US" sz="1600" dirty="0"/>
                  <a:t> </a:t>
                </a:r>
                <a:r>
                  <a:rPr lang="en-US" sz="1600" dirty="0">
                    <a:sym typeface="Wingdings" panose="05000000000000000000" pitchFamily="2" charset="2"/>
                  </a:rPr>
                  <a:t>that minimizes the </a:t>
                </a:r>
                <a:r>
                  <a:rPr lang="en-US" sz="1600" b="1" dirty="0">
                    <a:sym typeface="Wingdings" panose="05000000000000000000" pitchFamily="2" charset="2"/>
                  </a:rPr>
                  <a:t>within cluster sum of squares (WCSS)</a:t>
                </a:r>
                <a:r>
                  <a:rPr lang="en-US" sz="1600" dirty="0">
                    <a:sym typeface="Wingdings" panose="05000000000000000000" pitchFamily="2" charset="2"/>
                  </a:rPr>
                  <a:t>:</a:t>
                </a:r>
                <a:endParaRPr lang="en-US" sz="1600" b="1" dirty="0">
                  <a:sym typeface="Wingdings" panose="05000000000000000000" pitchFamily="2" charset="2"/>
                </a:endParaRPr>
              </a:p>
              <a:p>
                <a:pPr marL="457200" lvl="1" indent="0">
                  <a:buNone/>
                </a:pPr>
                <a:r>
                  <a:rPr lang="en-US" i="1" dirty="0">
                    <a:sym typeface="Wingdings" panose="05000000000000000000" pitchFamily="2" charset="2"/>
                  </a:rPr>
                  <a:t> </a:t>
                </a:r>
                <a:r>
                  <a:rPr lang="en-US" dirty="0"/>
                  <a:t> </a:t>
                </a:r>
                <a:br>
                  <a:rPr lang="en-US" dirty="0"/>
                </a:b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a:rPr>
                                        <m:t>𝒙</m:t>
                                      </m:r>
                                    </m:e>
                                    <m:sub>
                                      <m:r>
                                        <a:rPr lang="en-US" i="1">
                                          <a:latin typeface="Cambria Math"/>
                                        </a:rPr>
                                        <m:t>𝑖</m:t>
                                      </m:r>
                                    </m:sub>
                                  </m:sSub>
                                  <m:r>
                                    <a:rPr lang="en-US" i="1">
                                      <a:latin typeface="Cambria Math"/>
                                    </a:rPr>
                                    <m:t>− </m:t>
                                  </m:r>
                                  <m:sSub>
                                    <m:sSubPr>
                                      <m:ctrlPr>
                                        <a:rPr lang="en-US" i="1">
                                          <a:latin typeface="Cambria Math" panose="02040503050406030204" pitchFamily="18" charset="0"/>
                                          <a:ea typeface="Cambria Math"/>
                                        </a:rPr>
                                      </m:ctrlPr>
                                    </m:sSubPr>
                                    <m:e>
                                      <m:r>
                                        <a:rPr lang="en-US" b="1" i="1">
                                          <a:latin typeface="Cambria Math"/>
                                          <a:ea typeface="Cambria Math"/>
                                        </a:rPr>
                                        <m:t>𝝁</m:t>
                                      </m:r>
                                    </m:e>
                                    <m:sub>
                                      <m:r>
                                        <a:rPr lang="en-US" i="1">
                                          <a:latin typeface="Cambria Math"/>
                                          <a:ea typeface="Cambria Math"/>
                                        </a:rPr>
                                        <m:t>𝐶</m:t>
                                      </m:r>
                                      <m:r>
                                        <a:rPr lang="en-US" i="1">
                                          <a:latin typeface="Cambria Math"/>
                                          <a:ea typeface="Cambria Math"/>
                                        </a:rPr>
                                        <m:t>(</m:t>
                                      </m:r>
                                      <m:sSub>
                                        <m:sSubPr>
                                          <m:ctrlPr>
                                            <a:rPr lang="en-US" i="1">
                                              <a:latin typeface="Cambria Math" panose="02040503050406030204" pitchFamily="18" charset="0"/>
                                            </a:rPr>
                                          </m:ctrlPr>
                                        </m:sSubPr>
                                        <m:e>
                                          <m:r>
                                            <a:rPr lang="en-US" b="1" i="1">
                                              <a:latin typeface="Cambria Math"/>
                                            </a:rPr>
                                            <m:t>𝒙</m:t>
                                          </m:r>
                                        </m:e>
                                        <m:sub>
                                          <m:r>
                                            <a:rPr lang="en-US" i="1">
                                              <a:latin typeface="Cambria Math"/>
                                            </a:rPr>
                                            <m:t>𝑖</m:t>
                                          </m:r>
                                        </m:sub>
                                      </m:sSub>
                                      <m:r>
                                        <a:rPr lang="en-US" i="1">
                                          <a:latin typeface="Cambria Math"/>
                                          <a:ea typeface="Cambria Math"/>
                                        </a:rPr>
                                        <m:t>)</m:t>
                                      </m:r>
                                    </m:sub>
                                  </m:sSub>
                                </m:e>
                              </m:d>
                            </m:e>
                            <m:sup>
                              <m:r>
                                <a:rPr lang="en-US" i="1">
                                  <a:latin typeface="Cambria Math"/>
                                </a:rPr>
                                <m:t>2</m:t>
                              </m:r>
                            </m:sup>
                          </m:sSup>
                        </m:e>
                      </m:nary>
                    </m:oMath>
                  </m:oMathPara>
                </a14:m>
                <a:endParaRPr lang="en-US" dirty="0"/>
              </a:p>
              <a:p>
                <a:pPr marL="457200" lvl="1" indent="0">
                  <a:buNone/>
                </a:pPr>
                <a:br>
                  <a:rPr lang="en-US" dirty="0"/>
                </a:br>
                <a:r>
                  <a:rPr lang="en-US" dirty="0"/>
                  <a:t>	</a:t>
                </a:r>
                <a:r>
                  <a:rPr lang="en-US" sz="1600" dirty="0"/>
                  <a:t>where </a:t>
                </a:r>
                <a:r>
                  <a:rPr lang="en-US" sz="1600" b="1" dirty="0"/>
                  <a:t>centroid</a:t>
                </a:r>
                <a:r>
                  <a:rPr lang="en-US" sz="1600" dirty="0"/>
                  <a:t> </a:t>
                </a:r>
                <a14:m>
                  <m:oMath xmlns:m="http://schemas.openxmlformats.org/officeDocument/2006/math">
                    <m:sSub>
                      <m:sSubPr>
                        <m:ctrlPr>
                          <a:rPr lang="en-US" sz="1600" i="1">
                            <a:latin typeface="Cambria Math" panose="02040503050406030204" pitchFamily="18" charset="0"/>
                            <a:ea typeface="Cambria Math"/>
                          </a:rPr>
                        </m:ctrlPr>
                      </m:sSubPr>
                      <m:e>
                        <m:r>
                          <a:rPr lang="en-US" sz="1600" b="1" i="1">
                            <a:latin typeface="Cambria Math"/>
                            <a:ea typeface="Cambria Math"/>
                          </a:rPr>
                          <m:t>𝝁</m:t>
                        </m:r>
                      </m:e>
                      <m:sub>
                        <m:r>
                          <a:rPr lang="en-US" sz="1600" i="1">
                            <a:latin typeface="Cambria Math"/>
                            <a:ea typeface="Cambria Math"/>
                          </a:rPr>
                          <m:t>𝐶</m:t>
                        </m:r>
                        <m:r>
                          <a:rPr lang="en-US" sz="1600" i="1">
                            <a:latin typeface="Cambria Math"/>
                            <a:ea typeface="Cambria Math"/>
                          </a:rPr>
                          <m:t>(</m:t>
                        </m:r>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𝑖</m:t>
                            </m:r>
                          </m:sub>
                        </m:sSub>
                        <m:r>
                          <a:rPr lang="en-US" sz="1600" i="1">
                            <a:latin typeface="Cambria Math"/>
                            <a:ea typeface="Cambria Math"/>
                          </a:rPr>
                          <m:t>)</m:t>
                        </m:r>
                      </m:sub>
                    </m:sSub>
                  </m:oMath>
                </a14:m>
                <a:r>
                  <a:rPr lang="en-US" sz="1600" dirty="0"/>
                  <a:t> is the mean of the points in cluster </a:t>
                </a:r>
                <a14:m>
                  <m:oMath xmlns:m="http://schemas.openxmlformats.org/officeDocument/2006/math">
                    <m:r>
                      <a:rPr lang="en-US" sz="1600" i="1">
                        <a:latin typeface="Cambria Math"/>
                        <a:ea typeface="Cambria Math"/>
                      </a:rPr>
                      <m:t>𝐶</m:t>
                    </m:r>
                    <m:r>
                      <a:rPr lang="en-US" sz="1600" i="1">
                        <a:latin typeface="Cambria Math"/>
                        <a:ea typeface="Cambria Math"/>
                      </a:rPr>
                      <m:t>(</m:t>
                    </m:r>
                    <m:sSub>
                      <m:sSubPr>
                        <m:ctrlPr>
                          <a:rPr lang="en-US" sz="1600" i="1">
                            <a:latin typeface="Cambria Math" panose="02040503050406030204" pitchFamily="18" charset="0"/>
                          </a:rPr>
                        </m:ctrlPr>
                      </m:sSubPr>
                      <m:e>
                        <m:r>
                          <a:rPr lang="en-US" sz="1600" b="1" i="1">
                            <a:latin typeface="Cambria Math"/>
                          </a:rPr>
                          <m:t>𝒙</m:t>
                        </m:r>
                      </m:e>
                      <m:sub>
                        <m:r>
                          <a:rPr lang="en-US" sz="1600" i="1">
                            <a:latin typeface="Cambria Math"/>
                          </a:rPr>
                          <m:t>𝑖</m:t>
                        </m:r>
                      </m:sub>
                    </m:sSub>
                    <m:r>
                      <a:rPr lang="en-US" sz="1600" i="1">
                        <a:latin typeface="Cambria Math"/>
                        <a:ea typeface="Cambria Math"/>
                      </a:rPr>
                      <m:t>)</m:t>
                    </m:r>
                  </m:oMath>
                </a14:m>
                <a:endParaRPr lang="en-US" sz="1600" dirty="0"/>
              </a:p>
              <a:p>
                <a:pPr marL="0" indent="0">
                  <a:buNone/>
                </a:pPr>
                <a:endParaRPr lang="en-IN" sz="1600" dirty="0"/>
              </a:p>
            </p:txBody>
          </p:sp>
        </mc:Choice>
        <mc:Fallback xmlns="">
          <p:sp>
            <p:nvSpPr>
              <p:cNvPr id="340995" name="Rectangle 3"/>
              <p:cNvSpPr>
                <a:spLocks noGrp="1" noRot="1" noChangeAspect="1" noMove="1" noResize="1" noEditPoints="1" noAdjustHandles="1" noChangeArrowheads="1" noChangeShapeType="1" noTextEdit="1"/>
              </p:cNvSpPr>
              <p:nvPr>
                <p:ph idx="4294967295"/>
              </p:nvPr>
            </p:nvSpPr>
            <p:spPr>
              <a:xfrm>
                <a:off x="348336" y="1066800"/>
                <a:ext cx="8229600" cy="4033540"/>
              </a:xfrm>
              <a:blipFill>
                <a:blip r:embed="rId2"/>
                <a:stretch>
                  <a:fillRect l="-593" t="-755"/>
                </a:stretch>
              </a:blipFill>
            </p:spPr>
            <p:txBody>
              <a:bodyPr/>
              <a:lstStyle/>
              <a:p>
                <a:r>
                  <a:rPr lang="en-US">
                    <a:noFill/>
                  </a:rPr>
                  <a:t> </a:t>
                </a:r>
              </a:p>
            </p:txBody>
          </p:sp>
        </mc:Fallback>
      </mc:AlternateContent>
    </p:spTree>
    <p:extLst>
      <p:ext uri="{BB962C8B-B14F-4D97-AF65-F5344CB8AC3E}">
        <p14:creationId xmlns:p14="http://schemas.microsoft.com/office/powerpoint/2010/main" val="1827494865"/>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chemeClr val="tx1"/>
                </a:solidFill>
                <a:effectLst/>
                <a:uLnTx/>
                <a:uFillTx/>
                <a:latin typeface="+mj-lt"/>
                <a:ea typeface="+mn-ea"/>
                <a:cs typeface="Arial"/>
              </a:rPr>
              <a:t>Machine Learning (K-means Clustering) </a:t>
            </a:r>
            <a:endParaRPr kumimoji="0" lang="en-US" altLang="en-US" sz="1800" b="1" i="0" u="none" strike="noStrike" kern="1200" cap="none" spc="0" normalizeH="0" baseline="0" noProof="0" dirty="0">
              <a:ln>
                <a:noFill/>
              </a:ln>
              <a:solidFill>
                <a:schemeClr val="tx1"/>
              </a:solidFill>
              <a:effectLst/>
              <a:uLnTx/>
              <a:uFillTx/>
              <a:latin typeface="+mj-lt"/>
              <a:ea typeface="+mn-ea"/>
              <a:cs typeface="Arial"/>
            </a:endParaRPr>
          </a:p>
        </p:txBody>
      </p:sp>
      <p:sp>
        <p:nvSpPr>
          <p:cNvPr id="7" name="TextBox 6"/>
          <p:cNvSpPr txBox="1"/>
          <p:nvPr/>
        </p:nvSpPr>
        <p:spPr>
          <a:xfrm>
            <a:off x="304800" y="1143000"/>
            <a:ext cx="8229600" cy="1477328"/>
          </a:xfrm>
          <a:prstGeom prst="rect">
            <a:avLst/>
          </a:prstGeom>
          <a:noFill/>
        </p:spPr>
        <p:txBody>
          <a:bodyPr wrap="square" rtlCol="0">
            <a:spAutoFit/>
          </a:bodyPr>
          <a:lstStyle/>
          <a:p>
            <a:pPr marL="342900" indent="-342900">
              <a:buFont typeface="+mj-lt"/>
              <a:buAutoNum type="arabicPeriod" startAt="7"/>
            </a:pPr>
            <a:r>
              <a:rPr lang="en-IN" dirty="0"/>
              <a:t>Without </a:t>
            </a:r>
            <a:r>
              <a:rPr lang="en-IN" dirty="0" err="1"/>
              <a:t>apriori</a:t>
            </a:r>
            <a:r>
              <a:rPr lang="en-IN" dirty="0"/>
              <a:t> knowledge, one can  use elbow method that measures the homogeneity or heterogeneity within clusters as the number of clusters change (i.e. K is changed).  One way to measure is use sum of square errors in each cluster</a:t>
            </a:r>
          </a:p>
          <a:p>
            <a:endParaRPr lang="en-IN" dirty="0">
              <a:solidFill>
                <a:schemeClr val="tx1">
                  <a:lumMod val="50000"/>
                  <a:lumOff val="50000"/>
                </a:schemeClr>
              </a:solidFill>
            </a:endParaRPr>
          </a:p>
        </p:txBody>
      </p:sp>
      <p:pic>
        <p:nvPicPr>
          <p:cNvPr id="8" name="Picture 6" descr="https://qph.ec.quoracdn.net/main-qimg-678795190794dd4c071366c06bf32115-c?convert_to_webp=true"/>
          <p:cNvPicPr>
            <a:picLocks noChangeAspect="1" noChangeArrowheads="1"/>
          </p:cNvPicPr>
          <p:nvPr/>
        </p:nvPicPr>
        <p:blipFill>
          <a:blip r:embed="rId2" cstate="print"/>
          <a:srcRect/>
          <a:stretch>
            <a:fillRect/>
          </a:stretch>
        </p:blipFill>
        <p:spPr bwMode="auto">
          <a:xfrm>
            <a:off x="3124200" y="2286000"/>
            <a:ext cx="4343400" cy="4114800"/>
          </a:xfrm>
          <a:prstGeom prst="rect">
            <a:avLst/>
          </a:prstGeom>
          <a:noFill/>
        </p:spPr>
      </p:pic>
      <p:pic>
        <p:nvPicPr>
          <p:cNvPr id="9" name="Picture 2"/>
          <p:cNvPicPr>
            <a:picLocks noChangeAspect="1" noChangeArrowheads="1"/>
          </p:cNvPicPr>
          <p:nvPr/>
        </p:nvPicPr>
        <p:blipFill>
          <a:blip r:embed="rId3" cstate="print"/>
          <a:srcRect/>
          <a:stretch>
            <a:fillRect/>
          </a:stretch>
        </p:blipFill>
        <p:spPr bwMode="auto">
          <a:xfrm>
            <a:off x="3886200" y="3048000"/>
            <a:ext cx="3048000" cy="387927"/>
          </a:xfrm>
          <a:prstGeom prst="rect">
            <a:avLst/>
          </a:prstGeom>
          <a:noFill/>
          <a:ln w="9525">
            <a:noFill/>
            <a:miter lim="800000"/>
            <a:headEnd/>
            <a:tailEnd/>
          </a:ln>
        </p:spPr>
      </p:pic>
    </p:spTree>
    <p:extLst>
      <p:ext uri="{BB962C8B-B14F-4D97-AF65-F5344CB8AC3E}">
        <p14:creationId xmlns:p14="http://schemas.microsoft.com/office/powerpoint/2010/main" val="2823333492"/>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startAt="8"/>
            </a:pPr>
            <a:r>
              <a:rPr lang="en-US" sz="1600" dirty="0"/>
              <a:t>k-Means Clustering assumes real-valued data distributed in clusters that are:</a:t>
            </a:r>
          </a:p>
          <a:p>
            <a:pPr lvl="1"/>
            <a:r>
              <a:rPr lang="en-US" sz="1400" dirty="0"/>
              <a:t>Separate</a:t>
            </a:r>
          </a:p>
          <a:p>
            <a:pPr lvl="1"/>
            <a:r>
              <a:rPr lang="en-US" sz="1400" dirty="0"/>
              <a:t>Roughly </a:t>
            </a:r>
            <a:r>
              <a:rPr lang="en-US" sz="1400" dirty="0" err="1"/>
              <a:t>hyperspherical</a:t>
            </a:r>
            <a:r>
              <a:rPr lang="en-US" sz="1400" dirty="0"/>
              <a:t> (circular in 2D, spherical in 3D) or easily clustered via a Voronoi partition.</a:t>
            </a:r>
          </a:p>
          <a:p>
            <a:pPr lvl="1"/>
            <a:r>
              <a:rPr lang="en-US" sz="1400" dirty="0"/>
              <a:t>Similar size</a:t>
            </a:r>
          </a:p>
          <a:p>
            <a:pPr lvl="1"/>
            <a:r>
              <a:rPr lang="en-US" sz="1400" dirty="0"/>
              <a:t>Similar density</a:t>
            </a:r>
          </a:p>
          <a:p>
            <a:pPr lvl="1"/>
            <a:endParaRPr lang="en-US" dirty="0"/>
          </a:p>
          <a:p>
            <a:pPr marL="342900" indent="-342900">
              <a:buFont typeface="+mj-lt"/>
              <a:buAutoNum type="arabicPeriod" startAt="8"/>
            </a:pPr>
            <a:r>
              <a:rPr lang="en-US" sz="1600" dirty="0"/>
              <a:t>Even with these assumptions being met, k-Means Clustering is not guaranteed to find the global minimum</a:t>
            </a:r>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p:txBody>
      </p:sp>
    </p:spTree>
    <p:extLst>
      <p:ext uri="{BB962C8B-B14F-4D97-AF65-F5344CB8AC3E}">
        <p14:creationId xmlns:p14="http://schemas.microsoft.com/office/powerpoint/2010/main" val="2026326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4484C-AA59-4DB2-9979-9E9444672706}"/>
              </a:ext>
            </a:extLst>
          </p:cNvPr>
          <p:cNvSpPr txBox="1">
            <a:spLocks/>
          </p:cNvSpPr>
          <p:nvPr/>
        </p:nvSpPr>
        <p:spPr>
          <a:xfrm>
            <a:off x="457200" y="1570037"/>
            <a:ext cx="8229600" cy="4525963"/>
          </a:xfrm>
          <a:prstGeom prst="rect">
            <a:avLst/>
          </a:prstGeom>
        </p:spPr>
        <p:txBody>
          <a:bodyPr>
            <a:norm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1600" dirty="0"/>
              <a:t>Visual analysis of the attributes selected for the clustering may given an idea of the range of values that K should be evaluated in</a:t>
            </a:r>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400" dirty="0"/>
          </a:p>
          <a:p>
            <a:pPr marL="800100" lvl="1" indent="-342900" fontAlgn="auto">
              <a:spcAft>
                <a:spcPts val="0"/>
              </a:spcAft>
              <a:buFont typeface="+mj-lt"/>
              <a:buAutoNum type="arabicPeriod"/>
            </a:pPr>
            <a:endParaRPr lang="en-US"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r>
              <a:rPr lang="en-US" sz="1600" dirty="0"/>
              <a:t>Identifying the attributes on which clusters are clearly demarcated and using them in incremental order to build the multi-dimensional clusters likely to give much better clusters than using all the attributes at one go</a:t>
            </a:r>
          </a:p>
          <a:p>
            <a:pPr marL="342900" indent="-342900" fontAlgn="auto">
              <a:spcAft>
                <a:spcPts val="0"/>
              </a:spcAft>
              <a:buFont typeface="+mj-lt"/>
              <a:buAutoNum type="arabicPeriod"/>
            </a:pPr>
            <a:endParaRPr lang="en-US" sz="1600" dirty="0"/>
          </a:p>
          <a:p>
            <a:pPr marL="0" indent="0" fontAlgn="auto">
              <a:spcAft>
                <a:spcPts val="0"/>
              </a:spcAft>
              <a:buNone/>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p:txBody>
      </p:sp>
      <p:sp>
        <p:nvSpPr>
          <p:cNvPr id="4" name="TextBox 3">
            <a:extLst>
              <a:ext uri="{FF2B5EF4-FFF2-40B4-BE49-F238E27FC236}">
                <a16:creationId xmlns:a16="http://schemas.microsoft.com/office/drawing/2014/main" id="{0E1DFA2D-8327-409C-AE3E-7FB3F588A383}"/>
              </a:ext>
            </a:extLst>
          </p:cNvPr>
          <p:cNvSpPr txBox="1"/>
          <p:nvPr/>
        </p:nvSpPr>
        <p:spPr>
          <a:xfrm>
            <a:off x="450112" y="990600"/>
            <a:ext cx="5562600" cy="369332"/>
          </a:xfrm>
          <a:prstGeom prst="rect">
            <a:avLst/>
          </a:prstGeom>
          <a:noFill/>
        </p:spPr>
        <p:txBody>
          <a:bodyPr wrap="square" rtlCol="0">
            <a:spAutoFit/>
          </a:bodyPr>
          <a:lstStyle/>
          <a:p>
            <a:r>
              <a:rPr lang="en-US" dirty="0"/>
              <a:t>Visual Analysis for Clustering</a:t>
            </a:r>
          </a:p>
        </p:txBody>
      </p:sp>
      <p:pic>
        <p:nvPicPr>
          <p:cNvPr id="6" name="Picture 5">
            <a:extLst>
              <a:ext uri="{FF2B5EF4-FFF2-40B4-BE49-F238E27FC236}">
                <a16:creationId xmlns:a16="http://schemas.microsoft.com/office/drawing/2014/main" id="{5D40F699-82CF-4612-8C28-65FBD6C7FF3F}"/>
              </a:ext>
            </a:extLst>
          </p:cNvPr>
          <p:cNvPicPr>
            <a:picLocks noChangeAspect="1"/>
          </p:cNvPicPr>
          <p:nvPr/>
        </p:nvPicPr>
        <p:blipFill>
          <a:blip r:embed="rId2"/>
          <a:stretch>
            <a:fillRect/>
          </a:stretch>
        </p:blipFill>
        <p:spPr>
          <a:xfrm>
            <a:off x="2362200" y="2667000"/>
            <a:ext cx="4652334" cy="1947863"/>
          </a:xfrm>
          <a:prstGeom prst="rect">
            <a:avLst/>
          </a:prstGeom>
        </p:spPr>
      </p:pic>
    </p:spTree>
    <p:extLst>
      <p:ext uri="{BB962C8B-B14F-4D97-AF65-F5344CB8AC3E}">
        <p14:creationId xmlns:p14="http://schemas.microsoft.com/office/powerpoint/2010/main" val="2458116707"/>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(K-means Clustering) </a:t>
            </a:r>
          </a:p>
        </p:txBody>
      </p:sp>
      <p:sp>
        <p:nvSpPr>
          <p:cNvPr id="340995" name="Rectangle 3"/>
          <p:cNvSpPr>
            <a:spLocks noGrp="1" noChangeArrowheads="1"/>
          </p:cNvSpPr>
          <p:nvPr>
            <p:ph idx="4294967295"/>
          </p:nvPr>
        </p:nvSpPr>
        <p:spPr>
          <a:xfrm>
            <a:off x="348336" y="1066800"/>
            <a:ext cx="8229600" cy="634020"/>
          </a:xfrm>
        </p:spPr>
        <p:txBody>
          <a:bodyPr>
            <a:spAutoFit/>
          </a:bodyPr>
          <a:lstStyle/>
          <a:p>
            <a:pPr marL="0" indent="0">
              <a:buNone/>
            </a:pPr>
            <a:r>
              <a:rPr lang="en-IN" sz="1600" dirty="0"/>
              <a:t>K-means treats feature values as coordinates in the multi-dimensional feature space</a:t>
            </a:r>
          </a:p>
          <a:p>
            <a:pPr marL="342900" indent="-342900">
              <a:buFont typeface="+mj-lt"/>
              <a:buAutoNum type="arabicPeriod" startAt="12"/>
            </a:pPr>
            <a:endParaRPr lang="en-IN" sz="1600" dirty="0"/>
          </a:p>
        </p:txBody>
      </p:sp>
      <p:pic>
        <p:nvPicPr>
          <p:cNvPr id="531459" name="Picture 3"/>
          <p:cNvPicPr>
            <a:picLocks noChangeAspect="1" noChangeArrowheads="1"/>
          </p:cNvPicPr>
          <p:nvPr/>
        </p:nvPicPr>
        <p:blipFill>
          <a:blip r:embed="rId2" cstate="print"/>
          <a:srcRect/>
          <a:stretch>
            <a:fillRect/>
          </a:stretch>
        </p:blipFill>
        <p:spPr bwMode="auto">
          <a:xfrm>
            <a:off x="1138239" y="1758095"/>
            <a:ext cx="5795962" cy="4099779"/>
          </a:xfrm>
          <a:prstGeom prst="rect">
            <a:avLst/>
          </a:prstGeom>
          <a:noFill/>
          <a:ln w="9525">
            <a:noFill/>
            <a:miter lim="800000"/>
            <a:headEnd/>
            <a:tailEnd/>
          </a:ln>
        </p:spPr>
      </p:pic>
      <p:sp>
        <p:nvSpPr>
          <p:cNvPr id="7" name="Oval 6"/>
          <p:cNvSpPr/>
          <p:nvPr/>
        </p:nvSpPr>
        <p:spPr>
          <a:xfrm>
            <a:off x="5421090" y="3548742"/>
            <a:ext cx="522510" cy="515256"/>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Oval 7"/>
          <p:cNvSpPr/>
          <p:nvPr/>
        </p:nvSpPr>
        <p:spPr>
          <a:xfrm>
            <a:off x="4818744" y="3200400"/>
            <a:ext cx="522510" cy="515256"/>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Oval 8"/>
          <p:cNvSpPr/>
          <p:nvPr/>
        </p:nvSpPr>
        <p:spPr>
          <a:xfrm>
            <a:off x="3276600" y="4056744"/>
            <a:ext cx="522510" cy="515256"/>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531460" name="Picture 4"/>
          <p:cNvPicPr>
            <a:picLocks noChangeAspect="1" noChangeArrowheads="1"/>
          </p:cNvPicPr>
          <p:nvPr/>
        </p:nvPicPr>
        <p:blipFill>
          <a:blip r:embed="rId3" cstate="print"/>
          <a:srcRect/>
          <a:stretch>
            <a:fillRect/>
          </a:stretch>
        </p:blipFill>
        <p:spPr bwMode="auto">
          <a:xfrm>
            <a:off x="1141826" y="1752600"/>
            <a:ext cx="5792374" cy="4105275"/>
          </a:xfrm>
          <a:prstGeom prst="rect">
            <a:avLst/>
          </a:prstGeom>
          <a:noFill/>
          <a:ln w="9525">
            <a:noFill/>
            <a:miter lim="800000"/>
            <a:headEnd/>
            <a:tailEnd/>
          </a:ln>
        </p:spPr>
      </p:pic>
      <p:sp>
        <p:nvSpPr>
          <p:cNvPr id="11" name="TextBox 10"/>
          <p:cNvSpPr txBox="1"/>
          <p:nvPr/>
        </p:nvSpPr>
        <p:spPr>
          <a:xfrm>
            <a:off x="7162800" y="2438400"/>
            <a:ext cx="1600200" cy="954107"/>
          </a:xfrm>
          <a:prstGeom prst="rect">
            <a:avLst/>
          </a:prstGeom>
          <a:noFill/>
        </p:spPr>
        <p:txBody>
          <a:bodyPr wrap="square" rtlCol="0">
            <a:spAutoFit/>
          </a:bodyPr>
          <a:lstStyle/>
          <a:p>
            <a:r>
              <a:rPr lang="en-IN" sz="1400" dirty="0"/>
              <a:t>Since K = 3</a:t>
            </a:r>
          </a:p>
          <a:p>
            <a:r>
              <a:rPr lang="en-IN" sz="1400" dirty="0"/>
              <a:t>Select 3 points at random from the data points</a:t>
            </a:r>
          </a:p>
        </p:txBody>
      </p:sp>
      <p:sp>
        <p:nvSpPr>
          <p:cNvPr id="12" name="TextBox 11"/>
          <p:cNvSpPr txBox="1"/>
          <p:nvPr/>
        </p:nvSpPr>
        <p:spPr>
          <a:xfrm>
            <a:off x="7162800" y="2286000"/>
            <a:ext cx="1600200" cy="1600438"/>
          </a:xfrm>
          <a:prstGeom prst="rect">
            <a:avLst/>
          </a:prstGeom>
          <a:solidFill>
            <a:schemeClr val="bg1"/>
          </a:solidFill>
        </p:spPr>
        <p:txBody>
          <a:bodyPr wrap="square" rtlCol="0">
            <a:spAutoFit/>
          </a:bodyPr>
          <a:lstStyle/>
          <a:p>
            <a:r>
              <a:rPr lang="en-IN" sz="1400" dirty="0"/>
              <a:t>Calculate distance of the points from each of the three selected points. Link to the one closest</a:t>
            </a:r>
          </a:p>
        </p:txBody>
      </p:sp>
      <p:pic>
        <p:nvPicPr>
          <p:cNvPr id="531461" name="Picture 5"/>
          <p:cNvPicPr>
            <a:picLocks noChangeAspect="1" noChangeArrowheads="1"/>
          </p:cNvPicPr>
          <p:nvPr/>
        </p:nvPicPr>
        <p:blipFill>
          <a:blip r:embed="rId4" cstate="print"/>
          <a:srcRect/>
          <a:stretch>
            <a:fillRect/>
          </a:stretch>
        </p:blipFill>
        <p:spPr bwMode="auto">
          <a:xfrm>
            <a:off x="1131688" y="1738087"/>
            <a:ext cx="5802512" cy="4114800"/>
          </a:xfrm>
          <a:prstGeom prst="rect">
            <a:avLst/>
          </a:prstGeom>
          <a:noFill/>
          <a:ln w="9525">
            <a:noFill/>
            <a:miter lim="800000"/>
            <a:headEnd/>
            <a:tailEnd/>
          </a:ln>
        </p:spPr>
      </p:pic>
      <p:pic>
        <p:nvPicPr>
          <p:cNvPr id="531462" name="Picture 6"/>
          <p:cNvPicPr>
            <a:picLocks noChangeAspect="1" noChangeArrowheads="1"/>
          </p:cNvPicPr>
          <p:nvPr/>
        </p:nvPicPr>
        <p:blipFill>
          <a:blip r:embed="rId5" cstate="print"/>
          <a:srcRect/>
          <a:stretch>
            <a:fillRect/>
          </a:stretch>
        </p:blipFill>
        <p:spPr bwMode="auto">
          <a:xfrm>
            <a:off x="1143000" y="1752600"/>
            <a:ext cx="5795961" cy="4107817"/>
          </a:xfrm>
          <a:prstGeom prst="rect">
            <a:avLst/>
          </a:prstGeom>
          <a:noFill/>
          <a:ln w="9525">
            <a:noFill/>
            <a:miter lim="800000"/>
            <a:headEnd/>
            <a:tailEnd/>
          </a:ln>
        </p:spPr>
      </p:pic>
      <p:sp>
        <p:nvSpPr>
          <p:cNvPr id="15" name="TextBox 14"/>
          <p:cNvSpPr txBox="1"/>
          <p:nvPr/>
        </p:nvSpPr>
        <p:spPr>
          <a:xfrm>
            <a:off x="7239000" y="2362200"/>
            <a:ext cx="1600200" cy="3754874"/>
          </a:xfrm>
          <a:prstGeom prst="rect">
            <a:avLst/>
          </a:prstGeom>
          <a:solidFill>
            <a:schemeClr val="bg1"/>
          </a:solidFill>
        </p:spPr>
        <p:txBody>
          <a:bodyPr wrap="square" rtlCol="0">
            <a:spAutoFit/>
          </a:bodyPr>
          <a:lstStyle/>
          <a:p>
            <a:r>
              <a:rPr lang="en-IN" sz="1400" dirty="0"/>
              <a:t>In the update phase the average position of each cluster is calculated (based on position of the points in the cluster)</a:t>
            </a:r>
          </a:p>
          <a:p>
            <a:endParaRPr lang="en-IN" sz="1400" dirty="0"/>
          </a:p>
          <a:p>
            <a:r>
              <a:rPr lang="en-IN" sz="1400" dirty="0"/>
              <a:t>Note : based on the distance of some boundary points from the new </a:t>
            </a:r>
            <a:r>
              <a:rPr lang="en-IN" sz="1400" dirty="0" err="1"/>
              <a:t>centroid</a:t>
            </a:r>
            <a:r>
              <a:rPr lang="en-IN" sz="1400" dirty="0"/>
              <a:t>, they get reallocated to different cluster</a:t>
            </a:r>
          </a:p>
        </p:txBody>
      </p:sp>
      <p:pic>
        <p:nvPicPr>
          <p:cNvPr id="531463" name="Picture 7"/>
          <p:cNvPicPr>
            <a:picLocks noChangeAspect="1" noChangeArrowheads="1"/>
          </p:cNvPicPr>
          <p:nvPr/>
        </p:nvPicPr>
        <p:blipFill>
          <a:blip r:embed="rId6" cstate="print"/>
          <a:srcRect/>
          <a:stretch>
            <a:fillRect/>
          </a:stretch>
        </p:blipFill>
        <p:spPr bwMode="auto">
          <a:xfrm>
            <a:off x="1133475" y="1769935"/>
            <a:ext cx="5800725" cy="4097465"/>
          </a:xfrm>
          <a:prstGeom prst="rect">
            <a:avLst/>
          </a:prstGeom>
          <a:noFill/>
          <a:ln w="9525">
            <a:noFill/>
            <a:miter lim="800000"/>
            <a:headEnd/>
            <a:tailEnd/>
          </a:ln>
        </p:spPr>
      </p:pic>
      <p:pic>
        <p:nvPicPr>
          <p:cNvPr id="531465" name="Picture 9"/>
          <p:cNvPicPr>
            <a:picLocks noChangeAspect="1" noChangeArrowheads="1"/>
          </p:cNvPicPr>
          <p:nvPr/>
        </p:nvPicPr>
        <p:blipFill>
          <a:blip r:embed="rId7" cstate="print"/>
          <a:srcRect/>
          <a:stretch>
            <a:fillRect/>
          </a:stretch>
        </p:blipFill>
        <p:spPr bwMode="auto">
          <a:xfrm>
            <a:off x="1113972" y="1752600"/>
            <a:ext cx="5791200" cy="4086013"/>
          </a:xfrm>
          <a:prstGeom prst="rect">
            <a:avLst/>
          </a:prstGeom>
          <a:noFill/>
          <a:ln w="9525">
            <a:noFill/>
            <a:miter lim="800000"/>
            <a:headEnd/>
            <a:tailEnd/>
          </a:ln>
        </p:spPr>
      </p:pic>
      <p:pic>
        <p:nvPicPr>
          <p:cNvPr id="531466" name="Picture 10"/>
          <p:cNvPicPr>
            <a:picLocks noChangeAspect="1" noChangeArrowheads="1"/>
          </p:cNvPicPr>
          <p:nvPr/>
        </p:nvPicPr>
        <p:blipFill>
          <a:blip r:embed="rId8" cstate="print"/>
          <a:srcRect/>
          <a:stretch>
            <a:fillRect/>
          </a:stretch>
        </p:blipFill>
        <p:spPr bwMode="auto">
          <a:xfrm>
            <a:off x="1143000" y="1752600"/>
            <a:ext cx="5758542" cy="4114801"/>
          </a:xfrm>
          <a:prstGeom prst="rect">
            <a:avLst/>
          </a:prstGeom>
          <a:noFill/>
          <a:ln w="9525">
            <a:noFill/>
            <a:miter lim="800000"/>
            <a:headEnd/>
            <a:tailEnd/>
          </a:ln>
        </p:spPr>
      </p:pic>
      <p:pic>
        <p:nvPicPr>
          <p:cNvPr id="531467" name="Picture 11"/>
          <p:cNvPicPr>
            <a:picLocks noChangeAspect="1" noChangeArrowheads="1"/>
          </p:cNvPicPr>
          <p:nvPr/>
        </p:nvPicPr>
        <p:blipFill>
          <a:blip r:embed="rId9" cstate="print"/>
          <a:srcRect/>
          <a:stretch>
            <a:fillRect/>
          </a:stretch>
        </p:blipFill>
        <p:spPr bwMode="auto">
          <a:xfrm>
            <a:off x="1143000" y="1778277"/>
            <a:ext cx="5758543" cy="4092651"/>
          </a:xfrm>
          <a:prstGeom prst="rect">
            <a:avLst/>
          </a:prstGeom>
          <a:noFill/>
          <a:ln w="9525">
            <a:noFill/>
            <a:miter lim="800000"/>
            <a:headEnd/>
            <a:tailEnd/>
          </a:ln>
        </p:spPr>
      </p:pic>
      <p:sp>
        <p:nvSpPr>
          <p:cNvPr id="21" name="TextBox 20"/>
          <p:cNvSpPr txBox="1"/>
          <p:nvPr/>
        </p:nvSpPr>
        <p:spPr>
          <a:xfrm>
            <a:off x="609600" y="6096000"/>
            <a:ext cx="5334000" cy="307777"/>
          </a:xfrm>
          <a:prstGeom prst="rect">
            <a:avLst/>
          </a:prstGeom>
          <a:noFill/>
        </p:spPr>
        <p:txBody>
          <a:bodyPr wrap="square" rtlCol="0">
            <a:spAutoFit/>
          </a:bodyPr>
          <a:lstStyle/>
          <a:p>
            <a:r>
              <a:rPr lang="en-IN" sz="1400" dirty="0"/>
              <a:t>Ref: http://tech.nitoyon.com/en/blog/2013/11/07/k-means/</a:t>
            </a:r>
          </a:p>
        </p:txBody>
      </p:sp>
    </p:spTree>
    <p:extLst>
      <p:ext uri="{BB962C8B-B14F-4D97-AF65-F5344CB8AC3E}">
        <p14:creationId xmlns:p14="http://schemas.microsoft.com/office/powerpoint/2010/main" val="139057896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14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14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14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1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1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1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4484C-AA59-4DB2-9979-9E9444672706}"/>
              </a:ext>
            </a:extLst>
          </p:cNvPr>
          <p:cNvSpPr txBox="1">
            <a:spLocks/>
          </p:cNvSpPr>
          <p:nvPr/>
        </p:nvSpPr>
        <p:spPr>
          <a:xfrm>
            <a:off x="457200" y="1570037"/>
            <a:ext cx="8229600" cy="4525963"/>
          </a:xfrm>
          <a:prstGeom prst="rect">
            <a:avLst/>
          </a:prstGeom>
        </p:spPr>
        <p:txBody>
          <a:bodyPr>
            <a:norm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spcAft>
                <a:spcPts val="0"/>
              </a:spcAft>
              <a:buFont typeface="+mj-lt"/>
              <a:buAutoNum type="arabicPeriod"/>
            </a:pPr>
            <a:r>
              <a:rPr lang="en-US" sz="1600" dirty="0"/>
              <a:t>Clustering on correct attributes is the key to good clustering results. </a:t>
            </a:r>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r>
              <a:rPr lang="en-US" sz="1600" dirty="0"/>
              <a:t>We can also consider those attributes who's value changes with time. For e.g. age, income category, years of work experience etc.</a:t>
            </a:r>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r>
              <a:rPr lang="en-US" sz="1600" dirty="0"/>
              <a:t>We can use sequential k means clustering over time to track individual clusters (how they change in size, shape and position</a:t>
            </a:r>
          </a:p>
          <a:p>
            <a:pPr marL="342900" indent="-342900" fontAlgn="auto">
              <a:spcAft>
                <a:spcPts val="0"/>
              </a:spcAft>
              <a:buFont typeface="+mj-lt"/>
              <a:buAutoNum type="arabicPeriod"/>
            </a:pPr>
            <a:endParaRPr lang="en-US" sz="1400" dirty="0"/>
          </a:p>
          <a:p>
            <a:pPr marL="342900" indent="-342900" fontAlgn="auto">
              <a:spcAft>
                <a:spcPts val="0"/>
              </a:spcAft>
              <a:buFont typeface="+mj-lt"/>
              <a:buAutoNum type="arabicPeriod"/>
            </a:pPr>
            <a:r>
              <a:rPr lang="en-US" sz="1600" dirty="0"/>
              <a:t>We can also understand how individual data points move across clusters, form new clusters etc.  </a:t>
            </a:r>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r>
              <a:rPr lang="en-US" sz="1600" dirty="0"/>
              <a:t>Analyzing the changes in the clusters over time using metrics such as</a:t>
            </a:r>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r>
              <a:rPr lang="en-US" sz="1600" dirty="0"/>
              <a:t>Cluster size, new entries and exits one can analyze the impact of strategies designed based on earlier clustering analysis</a:t>
            </a:r>
          </a:p>
          <a:p>
            <a:pPr marL="800100" lvl="1" indent="-342900" fontAlgn="auto">
              <a:spcAft>
                <a:spcPts val="0"/>
              </a:spcAft>
              <a:buFont typeface="+mj-lt"/>
              <a:buAutoNum type="arabicPeriod"/>
            </a:pPr>
            <a:endParaRPr lang="en-US"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0" indent="0" fontAlgn="auto">
              <a:spcAft>
                <a:spcPts val="0"/>
              </a:spcAft>
              <a:buNone/>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a:p>
            <a:pPr marL="342900" indent="-342900" fontAlgn="auto">
              <a:spcAft>
                <a:spcPts val="0"/>
              </a:spcAft>
              <a:buFont typeface="+mj-lt"/>
              <a:buAutoNum type="arabicPeriod"/>
            </a:pPr>
            <a:endParaRPr lang="en-US" sz="1600" dirty="0"/>
          </a:p>
        </p:txBody>
      </p:sp>
      <p:sp>
        <p:nvSpPr>
          <p:cNvPr id="4" name="TextBox 3">
            <a:extLst>
              <a:ext uri="{FF2B5EF4-FFF2-40B4-BE49-F238E27FC236}">
                <a16:creationId xmlns:a16="http://schemas.microsoft.com/office/drawing/2014/main" id="{0E1DFA2D-8327-409C-AE3E-7FB3F588A383}"/>
              </a:ext>
            </a:extLst>
          </p:cNvPr>
          <p:cNvSpPr txBox="1"/>
          <p:nvPr/>
        </p:nvSpPr>
        <p:spPr>
          <a:xfrm>
            <a:off x="450112" y="990600"/>
            <a:ext cx="5562600" cy="369332"/>
          </a:xfrm>
          <a:prstGeom prst="rect">
            <a:avLst/>
          </a:prstGeom>
          <a:noFill/>
        </p:spPr>
        <p:txBody>
          <a:bodyPr wrap="square" rtlCol="0">
            <a:spAutoFit/>
          </a:bodyPr>
          <a:lstStyle/>
          <a:p>
            <a:r>
              <a:rPr lang="en-US" dirty="0"/>
              <a:t>Dynamic Clustering</a:t>
            </a:r>
          </a:p>
        </p:txBody>
      </p:sp>
      <p:graphicFrame>
        <p:nvGraphicFramePr>
          <p:cNvPr id="2" name="Object 1">
            <a:hlinkClick r:id="" action="ppaction://ole?verb=0"/>
            <a:extLst>
              <a:ext uri="{FF2B5EF4-FFF2-40B4-BE49-F238E27FC236}">
                <a16:creationId xmlns:a16="http://schemas.microsoft.com/office/drawing/2014/main" id="{5DAE84DB-AB90-48F9-B018-3FED7180B374}"/>
              </a:ext>
            </a:extLst>
          </p:cNvPr>
          <p:cNvGraphicFramePr>
            <a:graphicFrameLocks noChangeAspect="1"/>
          </p:cNvGraphicFramePr>
          <p:nvPr>
            <p:extLst>
              <p:ext uri="{D42A27DB-BD31-4B8C-83A1-F6EECF244321}">
                <p14:modId xmlns:p14="http://schemas.microsoft.com/office/powerpoint/2010/main" val="505186991"/>
              </p:ext>
            </p:extLst>
          </p:nvPr>
        </p:nvGraphicFramePr>
        <p:xfrm>
          <a:off x="7772400" y="4419600"/>
          <a:ext cx="914400" cy="771525"/>
        </p:xfrm>
        <a:graphic>
          <a:graphicData uri="http://schemas.openxmlformats.org/presentationml/2006/ole">
            <mc:AlternateContent xmlns:mc="http://schemas.openxmlformats.org/markup-compatibility/2006">
              <mc:Choice xmlns:v="urn:schemas-microsoft-com:vml" Requires="v">
                <p:oleObj spid="_x0000_s1042"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7772400" y="4419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031288690"/>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96705735"/>
              </p:ext>
            </p:extLst>
          </p:nvPr>
        </p:nvGraphicFramePr>
        <p:xfrm>
          <a:off x="457200" y="1219201"/>
          <a:ext cx="7848600" cy="3318398"/>
        </p:xfrm>
        <a:graphic>
          <a:graphicData uri="http://schemas.openxmlformats.org/drawingml/2006/table">
            <a:tbl>
              <a:tblPr firstRow="1" bandRow="1">
                <a:tableStyleId>{5C22544A-7EE6-4342-B048-85BDC9FD1C3A}</a:tableStyleId>
              </a:tblPr>
              <a:tblGrid>
                <a:gridCol w="4011507">
                  <a:extLst>
                    <a:ext uri="{9D8B030D-6E8A-4147-A177-3AD203B41FA5}">
                      <a16:colId xmlns:a16="http://schemas.microsoft.com/office/drawing/2014/main" val="20000"/>
                    </a:ext>
                  </a:extLst>
                </a:gridCol>
                <a:gridCol w="3837093">
                  <a:extLst>
                    <a:ext uri="{9D8B030D-6E8A-4147-A177-3AD203B41FA5}">
                      <a16:colId xmlns:a16="http://schemas.microsoft.com/office/drawing/2014/main" val="20001"/>
                    </a:ext>
                  </a:extLst>
                </a:gridCol>
              </a:tblGrid>
              <a:tr h="445505">
                <a:tc>
                  <a:txBody>
                    <a:bodyPr/>
                    <a:lstStyle/>
                    <a:p>
                      <a:r>
                        <a:rPr lang="en-IN" sz="1400" dirty="0"/>
                        <a:t>Strengths</a:t>
                      </a:r>
                    </a:p>
                  </a:txBody>
                  <a:tcPr/>
                </a:tc>
                <a:tc>
                  <a:txBody>
                    <a:bodyPr/>
                    <a:lstStyle/>
                    <a:p>
                      <a:r>
                        <a:rPr lang="en-IN" sz="1400" dirty="0"/>
                        <a:t>Weakness</a:t>
                      </a:r>
                    </a:p>
                  </a:txBody>
                  <a:tcPr/>
                </a:tc>
                <a:extLst>
                  <a:ext uri="{0D108BD9-81ED-4DB2-BD59-A6C34878D82A}">
                    <a16:rowId xmlns:a16="http://schemas.microsoft.com/office/drawing/2014/main" val="10000"/>
                  </a:ext>
                </a:extLst>
              </a:tr>
              <a:tr h="622488">
                <a:tc>
                  <a:txBody>
                    <a:bodyPr/>
                    <a:lstStyle/>
                    <a:p>
                      <a:r>
                        <a:rPr lang="en-IN" sz="1400" dirty="0"/>
                        <a:t>Use simple principles without the</a:t>
                      </a:r>
                      <a:r>
                        <a:rPr lang="en-IN" sz="1400" baseline="0" dirty="0"/>
                        <a:t> need for any complex statistical terms</a:t>
                      </a:r>
                      <a:endParaRPr lang="en-IN" sz="1400" dirty="0"/>
                    </a:p>
                  </a:txBody>
                  <a:tcPr/>
                </a:tc>
                <a:tc>
                  <a:txBody>
                    <a:bodyPr/>
                    <a:lstStyle/>
                    <a:p>
                      <a:r>
                        <a:rPr lang="en-IN" sz="1400" dirty="0"/>
                        <a:t>Computationally intensive</a:t>
                      </a:r>
                    </a:p>
                    <a:p>
                      <a:r>
                        <a:rPr lang="en-IN" sz="1400" dirty="0"/>
                        <a:t>How to fix K?</a:t>
                      </a:r>
                    </a:p>
                  </a:txBody>
                  <a:tcPr/>
                </a:tc>
                <a:extLst>
                  <a:ext uri="{0D108BD9-81ED-4DB2-BD59-A6C34878D82A}">
                    <a16:rowId xmlns:a16="http://schemas.microsoft.com/office/drawing/2014/main" val="10001"/>
                  </a:ext>
                </a:extLst>
              </a:tr>
              <a:tr h="445505">
                <a:tc>
                  <a:txBody>
                    <a:bodyPr/>
                    <a:lstStyle/>
                    <a:p>
                      <a:r>
                        <a:rPr lang="en-US" sz="1400" dirty="0"/>
                        <a:t>Once clusters and their associated centroids are identified, it is easy to assign new objects (for example, new customers) to a cluster based on the object's distance from the closest centroid</a:t>
                      </a:r>
                      <a:endParaRPr lang="en-IN" sz="1400" dirty="0"/>
                    </a:p>
                  </a:txBody>
                  <a:tcPr/>
                </a:tc>
                <a:tc>
                  <a:txBody>
                    <a:bodyPr/>
                    <a:lstStyle/>
                    <a:p>
                      <a:r>
                        <a:rPr lang="en-US" sz="1400" dirty="0"/>
                        <a:t>The k-means algorithm is sensitive to the starting positions of the initial centroid. Thus, it is important to rerun the k-means analysis several times for a particular value of k to ensure the cluster results provide the overall minimum WSS</a:t>
                      </a:r>
                      <a:endParaRPr lang="en-IN" sz="1400" dirty="0"/>
                    </a:p>
                  </a:txBody>
                  <a:tcPr/>
                </a:tc>
                <a:extLst>
                  <a:ext uri="{0D108BD9-81ED-4DB2-BD59-A6C34878D82A}">
                    <a16:rowId xmlns:a16="http://schemas.microsoft.com/office/drawing/2014/main" val="10002"/>
                  </a:ext>
                </a:extLst>
              </a:tr>
              <a:tr h="878805">
                <a:tc>
                  <a:txBody>
                    <a:bodyPr/>
                    <a:lstStyle/>
                    <a:p>
                      <a:r>
                        <a:rPr lang="en-US" sz="1400" dirty="0"/>
                        <a:t>Because the method is unsupervised, using k-means helps to eliminate subjectivity from the analysis. </a:t>
                      </a:r>
                      <a:endParaRPr lang="en-IN"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t>Susceptible to curse of dimensionality</a:t>
                      </a:r>
                    </a:p>
                    <a:p>
                      <a:r>
                        <a:rPr lang="en-IN" sz="1400" dirty="0"/>
                        <a:t>Final clusters strongly depend on initial </a:t>
                      </a:r>
                      <a:r>
                        <a:rPr lang="en-IN" sz="1400"/>
                        <a:t>starting configurations</a:t>
                      </a:r>
                      <a:endParaRPr lang="en-IN" sz="1400" dirty="0"/>
                    </a:p>
                  </a:txBody>
                  <a:tcPr/>
                </a:tc>
                <a:extLst>
                  <a:ext uri="{0D108BD9-81ED-4DB2-BD59-A6C34878D82A}">
                    <a16:rowId xmlns:a16="http://schemas.microsoft.com/office/drawing/2014/main" val="10003"/>
                  </a:ext>
                </a:extLst>
              </a:tr>
            </a:tbl>
          </a:graphicData>
        </a:graphic>
      </p:graphicFrame>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(K-Means</a:t>
            </a:r>
            <a:r>
              <a:rPr kumimoji="0" lang="en-US" altLang="en-US" sz="1800" b="1" i="0" u="none" strike="noStrike" kern="1200" cap="none" spc="0" normalizeH="0" noProof="0" dirty="0">
                <a:ln>
                  <a:noFill/>
                </a:ln>
                <a:solidFill>
                  <a:schemeClr val="tx1"/>
                </a:solidFill>
                <a:effectLst/>
                <a:uLnTx/>
                <a:uFillTx/>
                <a:latin typeface="+mj-lt"/>
                <a:ea typeface="+mn-ea"/>
                <a:cs typeface="Arial"/>
              </a:rPr>
              <a:t> Clustering</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29929648"/>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978729"/>
          </a:xfrm>
        </p:spPr>
        <p:txBody>
          <a:bodyPr>
            <a:spAutoFit/>
          </a:bodyPr>
          <a:lstStyle/>
          <a:p>
            <a:pPr marL="0" indent="0">
              <a:buNone/>
            </a:pPr>
            <a:r>
              <a:rPr lang="en-US" sz="1800" dirty="0"/>
              <a:t>Lab- 1 Analyze auto mpg data set using K means to explore the data in terms of the various attributes</a:t>
            </a:r>
          </a:p>
          <a:p>
            <a:pPr marL="0" indent="0">
              <a:buNone/>
            </a:pPr>
            <a:endParaRPr lang="en-US" sz="1800" dirty="0"/>
          </a:p>
        </p:txBody>
      </p:sp>
      <p:sp>
        <p:nvSpPr>
          <p:cNvPr id="3" name="TextBox 2">
            <a:extLst>
              <a:ext uri="{FF2B5EF4-FFF2-40B4-BE49-F238E27FC236}">
                <a16:creationId xmlns:a16="http://schemas.microsoft.com/office/drawing/2014/main" id="{234C8787-45C8-4283-921B-80F62DF333F4}"/>
              </a:ext>
            </a:extLst>
          </p:cNvPr>
          <p:cNvSpPr txBox="1"/>
          <p:nvPr/>
        </p:nvSpPr>
        <p:spPr>
          <a:xfrm>
            <a:off x="4373598" y="2274533"/>
            <a:ext cx="41148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sz="1600" dirty="0" err="1">
                <a:solidFill>
                  <a:srgbClr val="000000"/>
                </a:solidFill>
              </a:rPr>
              <a:t>KMeansClustering_Auto_Mpg.ipynb</a:t>
            </a:r>
            <a:endParaRPr lang="en-US" sz="1600" dirty="0">
              <a:solidFill>
                <a:srgbClr val="000000"/>
              </a:solidFill>
            </a:endParaRPr>
          </a:p>
        </p:txBody>
      </p:sp>
      <p:sp>
        <p:nvSpPr>
          <p:cNvPr id="4" name="Title 2">
            <a:extLst>
              <a:ext uri="{FF2B5EF4-FFF2-40B4-BE49-F238E27FC236}">
                <a16:creationId xmlns:a16="http://schemas.microsoft.com/office/drawing/2014/main" id="{9A3A0407-34F1-4AFF-AB64-F8292E0318CE}"/>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Machine Learning (K-means Clustering) </a:t>
            </a:r>
          </a:p>
        </p:txBody>
      </p:sp>
    </p:spTree>
    <p:extLst>
      <p:ext uri="{BB962C8B-B14F-4D97-AF65-F5344CB8AC3E}">
        <p14:creationId xmlns:p14="http://schemas.microsoft.com/office/powerpoint/2010/main" val="3021768634"/>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(Hierarchical (Agglomerative ) Clustering) </a:t>
            </a:r>
          </a:p>
        </p:txBody>
      </p:sp>
      <p:sp>
        <p:nvSpPr>
          <p:cNvPr id="340995" name="Rectangle 3"/>
          <p:cNvSpPr>
            <a:spLocks noGrp="1" noChangeArrowheads="1"/>
          </p:cNvSpPr>
          <p:nvPr>
            <p:ph idx="4294967295"/>
          </p:nvPr>
        </p:nvSpPr>
        <p:spPr>
          <a:xfrm>
            <a:off x="413656" y="1143000"/>
            <a:ext cx="8425543" cy="5170646"/>
          </a:xfrm>
        </p:spPr>
        <p:txBody>
          <a:bodyPr wrap="square">
            <a:spAutoFit/>
          </a:bodyPr>
          <a:lstStyle/>
          <a:p>
            <a:pPr marL="342900" indent="-342900">
              <a:buFont typeface="+mj-lt"/>
              <a:buAutoNum type="arabicPeriod"/>
            </a:pPr>
            <a:r>
              <a:rPr lang="en-IN" sz="1600" dirty="0"/>
              <a:t>The agglomerative clustering starts with each cluster comprising exactly one data point in the feature space</a:t>
            </a:r>
          </a:p>
          <a:p>
            <a:pPr marL="342900" indent="-342900">
              <a:buFont typeface="+mj-lt"/>
              <a:buAutoNum type="arabicPeriod"/>
            </a:pPr>
            <a:endParaRPr lang="en-IN" sz="1600" dirty="0"/>
          </a:p>
          <a:p>
            <a:pPr marL="342900" indent="-342900">
              <a:buFont typeface="+mj-lt"/>
              <a:buAutoNum type="arabicPeriod"/>
            </a:pPr>
            <a:r>
              <a:rPr lang="en-IN" sz="1600" dirty="0"/>
              <a:t>It progressively agglomerates / combines the two nearest clusters until there is one grand cluster left in the feature space</a:t>
            </a:r>
          </a:p>
          <a:p>
            <a:pPr marL="342900" indent="-342900">
              <a:buFont typeface="+mj-lt"/>
              <a:buAutoNum type="arabicPeriod"/>
            </a:pPr>
            <a:endParaRPr lang="en-IN" sz="1600" dirty="0"/>
          </a:p>
          <a:p>
            <a:pPr marL="342900" indent="-342900">
              <a:buFont typeface="+mj-lt"/>
              <a:buAutoNum type="arabicPeriod"/>
            </a:pPr>
            <a:r>
              <a:rPr lang="en-IN" sz="1600" dirty="0"/>
              <a:t>For the closest cluster analysis, each of the inter cluster distance measurement techniques (single link, complete link, average link, centroid distance) can be implemented</a:t>
            </a:r>
          </a:p>
          <a:p>
            <a:pPr marL="854075" lvl="1" indent="-342900">
              <a:buFont typeface="+mj-lt"/>
              <a:buAutoNum type="alphaLcPeriod"/>
            </a:pPr>
            <a:r>
              <a:rPr lang="en-IN" sz="1400" dirty="0"/>
              <a:t>In single linkage method, the minimum distance between nearest points from the two clusters is used to consolidate clusters</a:t>
            </a:r>
          </a:p>
          <a:p>
            <a:pPr marL="854075" lvl="1" indent="-342900">
              <a:buFont typeface="+mj-lt"/>
              <a:buAutoNum type="alphaLcPeriod"/>
            </a:pPr>
            <a:r>
              <a:rPr lang="en-IN" sz="1400" dirty="0"/>
              <a:t>In complete linkage, distance between two farthest points form each cluster is considered</a:t>
            </a:r>
          </a:p>
          <a:p>
            <a:pPr marL="854075" lvl="1" indent="-342900">
              <a:buFont typeface="+mj-lt"/>
              <a:buAutoNum type="alphaLcPeriod"/>
            </a:pPr>
            <a:r>
              <a:rPr lang="en-IN" sz="1400" dirty="0"/>
              <a:t>Group average clustering is based on the average distance between clusters </a:t>
            </a:r>
          </a:p>
          <a:p>
            <a:pPr marL="342900" indent="-342900">
              <a:buFont typeface="+mj-lt"/>
              <a:buAutoNum type="arabicPeriod"/>
            </a:pPr>
            <a:endParaRPr lang="en-IN" sz="1600" dirty="0"/>
          </a:p>
          <a:p>
            <a:pPr marL="342900" indent="-342900">
              <a:buFont typeface="+mj-lt"/>
              <a:buAutoNum type="arabicPeriod"/>
            </a:pPr>
            <a:r>
              <a:rPr lang="en-IN" sz="1600" dirty="0"/>
              <a:t>Prior domain knowledge helps in deciding the inter cluster distance metric selection. If the clusters are likely to be in long chain or sausage like, minimum distance (single linkage) would be a good choice</a:t>
            </a:r>
          </a:p>
          <a:p>
            <a:pPr marL="342900" indent="-342900">
              <a:buFont typeface="+mj-lt"/>
              <a:buAutoNum type="arabicPeriod"/>
            </a:pPr>
            <a:endParaRPr lang="en-IN" sz="1600" dirty="0"/>
          </a:p>
          <a:p>
            <a:pPr marL="342900" indent="-342900">
              <a:buFont typeface="+mj-lt"/>
              <a:buAutoNum type="arabicPeriod"/>
            </a:pPr>
            <a:r>
              <a:rPr lang="en-IN" sz="1600" dirty="0"/>
              <a:t>Complete and average linkage are better choice if the clusters are likely to be spherical</a:t>
            </a:r>
          </a:p>
        </p:txBody>
      </p:sp>
    </p:spTree>
    <p:extLst>
      <p:ext uri="{BB962C8B-B14F-4D97-AF65-F5344CB8AC3E}">
        <p14:creationId xmlns:p14="http://schemas.microsoft.com/office/powerpoint/2010/main" val="3238253265"/>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a:t>
            </a:r>
          </a:p>
        </p:txBody>
      </p:sp>
      <p:sp>
        <p:nvSpPr>
          <p:cNvPr id="340995" name="Rectangle 3"/>
          <p:cNvSpPr>
            <a:spLocks noGrp="1" noChangeArrowheads="1"/>
          </p:cNvSpPr>
          <p:nvPr>
            <p:ph idx="4294967295"/>
          </p:nvPr>
        </p:nvSpPr>
        <p:spPr>
          <a:xfrm>
            <a:off x="348336" y="1220414"/>
            <a:ext cx="8567064" cy="3656386"/>
          </a:xfrm>
        </p:spPr>
        <p:txBody>
          <a:bodyPr wrap="square">
            <a:spAutoFit/>
          </a:bodyPr>
          <a:lstStyle/>
          <a:p>
            <a:pPr marL="342900" indent="-342900">
              <a:buFont typeface="+mj-lt"/>
              <a:buAutoNum type="arabicPeriod"/>
            </a:pPr>
            <a:r>
              <a:rPr lang="en-US" sz="1600" dirty="0"/>
              <a:t>Clustering is primarily an exploratory technique to discover hidden structures of the data, possibly as a prelude to more focused analysis or decision processes</a:t>
            </a:r>
          </a:p>
          <a:p>
            <a:pPr marL="854075" lvl="1" indent="-342900">
              <a:buFont typeface="+mj-lt"/>
              <a:buAutoNum type="alphaLcPeriod"/>
            </a:pPr>
            <a:r>
              <a:rPr lang="en-US" sz="1400" dirty="0"/>
              <a:t>A way to decompose a data set into  subsets with each subset representing a group with similar characteristics</a:t>
            </a:r>
          </a:p>
          <a:p>
            <a:pPr marL="854075" lvl="1" indent="-342900">
              <a:buFont typeface="+mj-lt"/>
              <a:buAutoNum type="alphaLcPeriod"/>
            </a:pPr>
            <a:endParaRPr lang="en-US" sz="1400" dirty="0"/>
          </a:p>
          <a:p>
            <a:pPr marL="854075" lvl="1" indent="-342900">
              <a:buFont typeface="+mj-lt"/>
              <a:buAutoNum type="alphaLcPeriod"/>
            </a:pPr>
            <a:r>
              <a:rPr lang="en-US" sz="1400" dirty="0"/>
              <a:t>Group such that objects in the same group are more similar to each other in some sense than to objects of different groups</a:t>
            </a:r>
          </a:p>
          <a:p>
            <a:pPr marL="854075" lvl="1" indent="-342900">
              <a:buFont typeface="+mj-lt"/>
              <a:buAutoNum type="alphaLcPeriod"/>
            </a:pPr>
            <a:endParaRPr lang="en-IN" sz="1400" dirty="0"/>
          </a:p>
          <a:p>
            <a:pPr marL="854075" lvl="1" indent="-342900">
              <a:buFont typeface="+mj-lt"/>
              <a:buAutoNum type="alphaLcPeriod"/>
            </a:pPr>
            <a:r>
              <a:rPr lang="en-IN" sz="1400" dirty="0"/>
              <a:t>The groups are known as clusters and each cluster gets distinct label called cluster id, the centroid of the cluster, and other details</a:t>
            </a:r>
          </a:p>
          <a:p>
            <a:pPr marL="342900" indent="-342900">
              <a:buFont typeface="+mj-lt"/>
              <a:buAutoNum type="arabicPeriod"/>
            </a:pPr>
            <a:endParaRPr lang="en-US" sz="1600" dirty="0"/>
          </a:p>
          <a:p>
            <a:pPr marL="342900" indent="-342900">
              <a:buFont typeface="+mj-lt"/>
              <a:buAutoNum type="arabicPeriod"/>
            </a:pPr>
            <a:r>
              <a:rPr lang="en-US" sz="1600" dirty="0"/>
              <a:t>Clustering is often used as a lead-in to classification. Once the clusters are identified, labels can be applied to each cluster to classify each group based on its characteristics</a:t>
            </a:r>
          </a:p>
          <a:p>
            <a:pPr marL="342900" indent="-342900">
              <a:buFont typeface="+mj-lt"/>
              <a:buAutoNum type="arabicPeriod"/>
            </a:pPr>
            <a:endParaRPr lang="en-US" sz="1600" dirty="0"/>
          </a:p>
        </p:txBody>
      </p:sp>
    </p:spTree>
    <p:extLst>
      <p:ext uri="{BB962C8B-B14F-4D97-AF65-F5344CB8AC3E}">
        <p14:creationId xmlns:p14="http://schemas.microsoft.com/office/powerpoint/2010/main" val="632203735"/>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 Measuring distance between clusters) </a:t>
            </a:r>
          </a:p>
        </p:txBody>
      </p:sp>
      <p:sp>
        <p:nvSpPr>
          <p:cNvPr id="340995" name="Rectangle 3"/>
          <p:cNvSpPr>
            <a:spLocks noGrp="1" noChangeArrowheads="1"/>
          </p:cNvSpPr>
          <p:nvPr>
            <p:ph idx="4294967295"/>
          </p:nvPr>
        </p:nvSpPr>
        <p:spPr>
          <a:xfrm>
            <a:off x="348336" y="1066800"/>
            <a:ext cx="6433464" cy="5281446"/>
          </a:xfrm>
        </p:spPr>
        <p:txBody>
          <a:bodyPr wrap="square">
            <a:spAutoFit/>
          </a:bodyPr>
          <a:lstStyle/>
          <a:p>
            <a:pPr marL="342900" indent="-342900">
              <a:buFont typeface="+mj-lt"/>
              <a:buAutoNum type="arabicPeriod"/>
            </a:pPr>
            <a:r>
              <a:rPr lang="en-US" sz="1600" dirty="0"/>
              <a:t>Ideally, a good clustering should result in compact clusters separated from one another by maximal distance. This calls for measuring the distance between cluster.  The most widely used methods include :</a:t>
            </a:r>
          </a:p>
          <a:p>
            <a:pPr marL="342900" indent="-342900">
              <a:buFont typeface="+mj-lt"/>
              <a:buAutoNum type="arabicPeriod"/>
            </a:pPr>
            <a:endParaRPr lang="en-US" sz="1600" dirty="0"/>
          </a:p>
          <a:p>
            <a:pPr marL="854075" lvl="1" indent="-342900">
              <a:buFont typeface="+mj-lt"/>
              <a:buAutoNum type="alphaLcPeriod"/>
            </a:pPr>
            <a:r>
              <a:rPr lang="en-US" sz="1400" dirty="0"/>
              <a:t>Minimum distance(single linkage) – is the distance between pair of records Ai and </a:t>
            </a:r>
            <a:r>
              <a:rPr lang="en-US" sz="1400" dirty="0" err="1"/>
              <a:t>Bj</a:t>
            </a:r>
            <a:r>
              <a:rPr lang="en-US" sz="1400" dirty="0"/>
              <a:t> that belong to clusters A and B respectively and are closest</a:t>
            </a:r>
          </a:p>
          <a:p>
            <a:pPr marL="854075" lvl="1" indent="-342900">
              <a:buFont typeface="+mj-lt"/>
              <a:buAutoNum type="alphaLcPeriod"/>
            </a:pPr>
            <a:endParaRPr lang="en-US" sz="1400" dirty="0"/>
          </a:p>
          <a:p>
            <a:pPr marL="854075" lvl="1" indent="-342900">
              <a:buFont typeface="+mj-lt"/>
              <a:buAutoNum type="alphaLcPeriod"/>
            </a:pPr>
            <a:r>
              <a:rPr lang="en-US" sz="1400" dirty="0"/>
              <a:t>Maximum distance(complete linkage) – is the largest distance between the pair of records Ai and </a:t>
            </a:r>
            <a:r>
              <a:rPr lang="en-US" sz="1400" dirty="0" err="1"/>
              <a:t>Bj</a:t>
            </a:r>
            <a:r>
              <a:rPr lang="en-US" sz="1400" dirty="0"/>
              <a:t> that belong to cluster A and B respectively </a:t>
            </a:r>
          </a:p>
          <a:p>
            <a:pPr marL="854075" lvl="1" indent="-342900">
              <a:buFont typeface="+mj-lt"/>
              <a:buAutoNum type="alphaLcPeriod"/>
            </a:pPr>
            <a:endParaRPr lang="en-US" sz="1400" dirty="0"/>
          </a:p>
          <a:p>
            <a:pPr marL="854075" lvl="1" indent="-342900">
              <a:buFont typeface="+mj-lt"/>
              <a:buAutoNum type="alphaLcPeriod"/>
            </a:pPr>
            <a:r>
              <a:rPr lang="en-US" sz="1400" dirty="0"/>
              <a:t>Average distance (average linkage) -  average distance of all possible distances between records in one cluster to records in other cluster</a:t>
            </a:r>
          </a:p>
          <a:p>
            <a:pPr marL="854075" lvl="1" indent="-342900">
              <a:buFont typeface="+mj-lt"/>
              <a:buAutoNum type="alphaLcPeriod"/>
            </a:pPr>
            <a:endParaRPr lang="en-US" sz="1400" dirty="0"/>
          </a:p>
          <a:p>
            <a:pPr marL="854075" lvl="1" indent="-342900">
              <a:buFont typeface="+mj-lt"/>
              <a:buAutoNum type="alphaLcPeriod"/>
            </a:pPr>
            <a:r>
              <a:rPr lang="en-US" sz="1400" dirty="0"/>
              <a:t>Centroid distance -  the distance between centroids of the different clusters. </a:t>
            </a:r>
          </a:p>
          <a:p>
            <a:pPr marL="342900" indent="-342900">
              <a:buFont typeface="+mj-lt"/>
              <a:buAutoNum type="arabicPeriod"/>
            </a:pPr>
            <a:endParaRPr lang="en-US" sz="1600" dirty="0"/>
          </a:p>
          <a:p>
            <a:pPr marL="342900" indent="-342900">
              <a:buFont typeface="+mj-lt"/>
              <a:buAutoNum type="arabicPeriod"/>
            </a:pPr>
            <a:r>
              <a:rPr lang="en-US" sz="1600" dirty="0"/>
              <a:t>Distance between clusters is used in hierarchical clustering</a:t>
            </a:r>
          </a:p>
        </p:txBody>
      </p:sp>
      <p:pic>
        <p:nvPicPr>
          <p:cNvPr id="2" name="Picture 1">
            <a:extLst>
              <a:ext uri="{FF2B5EF4-FFF2-40B4-BE49-F238E27FC236}">
                <a16:creationId xmlns:a16="http://schemas.microsoft.com/office/drawing/2014/main" id="{A3D1C6A8-0897-4F24-A17E-DDD031167B3B}"/>
              </a:ext>
            </a:extLst>
          </p:cNvPr>
          <p:cNvPicPr>
            <a:picLocks noChangeAspect="1"/>
          </p:cNvPicPr>
          <p:nvPr/>
        </p:nvPicPr>
        <p:blipFill>
          <a:blip r:embed="rId3"/>
          <a:stretch>
            <a:fillRect/>
          </a:stretch>
        </p:blipFill>
        <p:spPr>
          <a:xfrm>
            <a:off x="7162800" y="2057400"/>
            <a:ext cx="1576157" cy="3681412"/>
          </a:xfrm>
          <a:prstGeom prst="rect">
            <a:avLst/>
          </a:prstGeom>
        </p:spPr>
      </p:pic>
    </p:spTree>
    <p:extLst>
      <p:ext uri="{BB962C8B-B14F-4D97-AF65-F5344CB8AC3E}">
        <p14:creationId xmlns:p14="http://schemas.microsoft.com/office/powerpoint/2010/main" val="4278392774"/>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DEE970-E750-4ED2-9197-FD1EDC37C264}"/>
              </a:ext>
            </a:extLst>
          </p:cNvPr>
          <p:cNvPicPr>
            <a:picLocks noChangeAspect="1"/>
          </p:cNvPicPr>
          <p:nvPr/>
        </p:nvPicPr>
        <p:blipFill>
          <a:blip r:embed="rId2"/>
          <a:stretch>
            <a:fillRect/>
          </a:stretch>
        </p:blipFill>
        <p:spPr>
          <a:xfrm>
            <a:off x="698048" y="3200400"/>
            <a:ext cx="3362325" cy="1381125"/>
          </a:xfrm>
          <a:prstGeom prst="rect">
            <a:avLst/>
          </a:prstGeom>
        </p:spPr>
      </p:pic>
      <p:sp>
        <p:nvSpPr>
          <p:cNvPr id="4" name="TextBox 3">
            <a:extLst>
              <a:ext uri="{FF2B5EF4-FFF2-40B4-BE49-F238E27FC236}">
                <a16:creationId xmlns:a16="http://schemas.microsoft.com/office/drawing/2014/main" id="{9CCD16A1-029C-4F8C-84A3-7467B0ECCC34}"/>
              </a:ext>
            </a:extLst>
          </p:cNvPr>
          <p:cNvSpPr txBox="1"/>
          <p:nvPr/>
        </p:nvSpPr>
        <p:spPr>
          <a:xfrm>
            <a:off x="2379210" y="990600"/>
            <a:ext cx="3997493" cy="381000"/>
          </a:xfrm>
          <a:prstGeom prst="rect">
            <a:avLst/>
          </a:prstGeom>
          <a:noFill/>
        </p:spPr>
        <p:txBody>
          <a:bodyPr wrap="square" rtlCol="0">
            <a:spAutoFit/>
          </a:bodyPr>
          <a:lstStyle/>
          <a:p>
            <a:pPr algn="ctr"/>
            <a:r>
              <a:rPr lang="en-US" dirty="0"/>
              <a:t>Complete Linkage</a:t>
            </a:r>
          </a:p>
        </p:txBody>
      </p:sp>
      <p:pic>
        <p:nvPicPr>
          <p:cNvPr id="5" name="Picture 4">
            <a:extLst>
              <a:ext uri="{FF2B5EF4-FFF2-40B4-BE49-F238E27FC236}">
                <a16:creationId xmlns:a16="http://schemas.microsoft.com/office/drawing/2014/main" id="{F5111612-3209-4EF7-8D75-0C9E0DED7A21}"/>
              </a:ext>
            </a:extLst>
          </p:cNvPr>
          <p:cNvPicPr>
            <a:picLocks noChangeAspect="1"/>
          </p:cNvPicPr>
          <p:nvPr/>
        </p:nvPicPr>
        <p:blipFill>
          <a:blip r:embed="rId3"/>
          <a:stretch>
            <a:fillRect/>
          </a:stretch>
        </p:blipFill>
        <p:spPr>
          <a:xfrm>
            <a:off x="762000" y="4943475"/>
            <a:ext cx="3124200" cy="1247618"/>
          </a:xfrm>
          <a:prstGeom prst="rect">
            <a:avLst/>
          </a:prstGeom>
        </p:spPr>
      </p:pic>
      <p:pic>
        <p:nvPicPr>
          <p:cNvPr id="7" name="Picture 6">
            <a:extLst>
              <a:ext uri="{FF2B5EF4-FFF2-40B4-BE49-F238E27FC236}">
                <a16:creationId xmlns:a16="http://schemas.microsoft.com/office/drawing/2014/main" id="{452D0FBC-189D-4DDC-8404-2CADBC5BEF0E}"/>
              </a:ext>
            </a:extLst>
          </p:cNvPr>
          <p:cNvPicPr>
            <a:picLocks noChangeAspect="1"/>
          </p:cNvPicPr>
          <p:nvPr/>
        </p:nvPicPr>
        <p:blipFill>
          <a:blip r:embed="rId4"/>
          <a:stretch>
            <a:fillRect/>
          </a:stretch>
        </p:blipFill>
        <p:spPr>
          <a:xfrm>
            <a:off x="585574" y="1444105"/>
            <a:ext cx="3848100" cy="1571625"/>
          </a:xfrm>
          <a:prstGeom prst="rect">
            <a:avLst/>
          </a:prstGeom>
        </p:spPr>
      </p:pic>
      <p:pic>
        <p:nvPicPr>
          <p:cNvPr id="8" name="Picture 7">
            <a:extLst>
              <a:ext uri="{FF2B5EF4-FFF2-40B4-BE49-F238E27FC236}">
                <a16:creationId xmlns:a16="http://schemas.microsoft.com/office/drawing/2014/main" id="{4840E4C2-6C67-47AC-850E-B1B67B7A151A}"/>
              </a:ext>
            </a:extLst>
          </p:cNvPr>
          <p:cNvPicPr>
            <a:picLocks noChangeAspect="1"/>
          </p:cNvPicPr>
          <p:nvPr/>
        </p:nvPicPr>
        <p:blipFill>
          <a:blip r:embed="rId5"/>
          <a:stretch>
            <a:fillRect/>
          </a:stretch>
        </p:blipFill>
        <p:spPr>
          <a:xfrm>
            <a:off x="4432537" y="4726960"/>
            <a:ext cx="1790700" cy="1685925"/>
          </a:xfrm>
          <a:prstGeom prst="rect">
            <a:avLst/>
          </a:prstGeom>
        </p:spPr>
      </p:pic>
      <p:pic>
        <p:nvPicPr>
          <p:cNvPr id="9" name="Picture 8">
            <a:extLst>
              <a:ext uri="{FF2B5EF4-FFF2-40B4-BE49-F238E27FC236}">
                <a16:creationId xmlns:a16="http://schemas.microsoft.com/office/drawing/2014/main" id="{20547C5C-BE05-445E-9659-C6AE3F620929}"/>
              </a:ext>
            </a:extLst>
          </p:cNvPr>
          <p:cNvPicPr>
            <a:picLocks noChangeAspect="1"/>
          </p:cNvPicPr>
          <p:nvPr/>
        </p:nvPicPr>
        <p:blipFill>
          <a:blip r:embed="rId6"/>
          <a:stretch>
            <a:fillRect/>
          </a:stretch>
        </p:blipFill>
        <p:spPr>
          <a:xfrm>
            <a:off x="4438650" y="3038475"/>
            <a:ext cx="1809750" cy="1685925"/>
          </a:xfrm>
          <a:prstGeom prst="rect">
            <a:avLst/>
          </a:prstGeom>
        </p:spPr>
      </p:pic>
    </p:spTree>
    <p:extLst>
      <p:ext uri="{BB962C8B-B14F-4D97-AF65-F5344CB8AC3E}">
        <p14:creationId xmlns:p14="http://schemas.microsoft.com/office/powerpoint/2010/main" val="541920545"/>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B0A13-136D-48D1-ABCB-851AC5413932}"/>
              </a:ext>
            </a:extLst>
          </p:cNvPr>
          <p:cNvPicPr>
            <a:picLocks noChangeAspect="1"/>
          </p:cNvPicPr>
          <p:nvPr/>
        </p:nvPicPr>
        <p:blipFill>
          <a:blip r:embed="rId2"/>
          <a:stretch>
            <a:fillRect/>
          </a:stretch>
        </p:blipFill>
        <p:spPr>
          <a:xfrm>
            <a:off x="188898" y="1676400"/>
            <a:ext cx="3078178" cy="1219200"/>
          </a:xfrm>
          <a:prstGeom prst="rect">
            <a:avLst/>
          </a:prstGeom>
        </p:spPr>
      </p:pic>
      <p:pic>
        <p:nvPicPr>
          <p:cNvPr id="3" name="Picture 2">
            <a:extLst>
              <a:ext uri="{FF2B5EF4-FFF2-40B4-BE49-F238E27FC236}">
                <a16:creationId xmlns:a16="http://schemas.microsoft.com/office/drawing/2014/main" id="{0EC4B622-68FE-4DB1-95D5-D4A3AC79D1AB}"/>
              </a:ext>
            </a:extLst>
          </p:cNvPr>
          <p:cNvPicPr>
            <a:picLocks noChangeAspect="1"/>
          </p:cNvPicPr>
          <p:nvPr/>
        </p:nvPicPr>
        <p:blipFill>
          <a:blip r:embed="rId3"/>
          <a:stretch>
            <a:fillRect/>
          </a:stretch>
        </p:blipFill>
        <p:spPr>
          <a:xfrm>
            <a:off x="3581400" y="1277488"/>
            <a:ext cx="4867275" cy="2181225"/>
          </a:xfrm>
          <a:prstGeom prst="rect">
            <a:avLst/>
          </a:prstGeom>
        </p:spPr>
      </p:pic>
    </p:spTree>
    <p:extLst>
      <p:ext uri="{BB962C8B-B14F-4D97-AF65-F5344CB8AC3E}">
        <p14:creationId xmlns:p14="http://schemas.microsoft.com/office/powerpoint/2010/main" val="106869283"/>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11D47-5338-4EF2-BA8A-6C992338A1B4}"/>
              </a:ext>
            </a:extLst>
          </p:cNvPr>
          <p:cNvPicPr>
            <a:picLocks noChangeAspect="1"/>
          </p:cNvPicPr>
          <p:nvPr/>
        </p:nvPicPr>
        <p:blipFill>
          <a:blip r:embed="rId2"/>
          <a:stretch>
            <a:fillRect/>
          </a:stretch>
        </p:blipFill>
        <p:spPr>
          <a:xfrm>
            <a:off x="1143000" y="1524000"/>
            <a:ext cx="5276850" cy="857250"/>
          </a:xfrm>
          <a:prstGeom prst="rect">
            <a:avLst/>
          </a:prstGeom>
        </p:spPr>
      </p:pic>
      <p:pic>
        <p:nvPicPr>
          <p:cNvPr id="3" name="Picture 2">
            <a:extLst>
              <a:ext uri="{FF2B5EF4-FFF2-40B4-BE49-F238E27FC236}">
                <a16:creationId xmlns:a16="http://schemas.microsoft.com/office/drawing/2014/main" id="{C455EF09-6094-4E98-9D98-22338420BA62}"/>
              </a:ext>
            </a:extLst>
          </p:cNvPr>
          <p:cNvPicPr>
            <a:picLocks noChangeAspect="1"/>
          </p:cNvPicPr>
          <p:nvPr/>
        </p:nvPicPr>
        <p:blipFill>
          <a:blip r:embed="rId3"/>
          <a:stretch>
            <a:fillRect/>
          </a:stretch>
        </p:blipFill>
        <p:spPr>
          <a:xfrm>
            <a:off x="1113430" y="3048000"/>
            <a:ext cx="4991100" cy="2124075"/>
          </a:xfrm>
          <a:prstGeom prst="rect">
            <a:avLst/>
          </a:prstGeom>
        </p:spPr>
      </p:pic>
    </p:spTree>
    <p:extLst>
      <p:ext uri="{BB962C8B-B14F-4D97-AF65-F5344CB8AC3E}">
        <p14:creationId xmlns:p14="http://schemas.microsoft.com/office/powerpoint/2010/main" val="3937211916"/>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(Hierarchical (Agglomerative ) Clustering) </a:t>
            </a:r>
          </a:p>
        </p:txBody>
      </p:sp>
      <p:sp>
        <p:nvSpPr>
          <p:cNvPr id="340995" name="Rectangle 3"/>
          <p:cNvSpPr>
            <a:spLocks noGrp="1" noChangeArrowheads="1"/>
          </p:cNvSpPr>
          <p:nvPr>
            <p:ph idx="4294967295"/>
          </p:nvPr>
        </p:nvSpPr>
        <p:spPr>
          <a:xfrm>
            <a:off x="413657" y="1143000"/>
            <a:ext cx="8229600" cy="1421928"/>
          </a:xfrm>
        </p:spPr>
        <p:txBody>
          <a:bodyPr>
            <a:spAutoFit/>
          </a:bodyPr>
          <a:lstStyle/>
          <a:p>
            <a:pPr marL="342900" indent="-342900">
              <a:buFont typeface="+mj-lt"/>
              <a:buAutoNum type="arabicPeriod"/>
            </a:pPr>
            <a:r>
              <a:rPr lang="en-IN" sz="1600" dirty="0"/>
              <a:t>Dendrogram is a tree like diagram that summarizes the process of clustering. At the leaf are the records representing the data points</a:t>
            </a:r>
          </a:p>
          <a:p>
            <a:pPr marL="342900" indent="-342900">
              <a:buFont typeface="+mj-lt"/>
              <a:buAutoNum type="arabicPeriod"/>
            </a:pPr>
            <a:r>
              <a:rPr lang="en-IN" sz="1600" dirty="0"/>
              <a:t>Similar records are joined by lines who’s vertical length reflects the relative distance between the data points</a:t>
            </a:r>
          </a:p>
          <a:p>
            <a:pPr marL="342900" indent="-342900">
              <a:buFont typeface="+mj-lt"/>
              <a:buAutoNum type="arabicPeriod"/>
            </a:pPr>
            <a:endParaRPr lang="en-IN" sz="1600" dirty="0"/>
          </a:p>
        </p:txBody>
      </p:sp>
      <p:grpSp>
        <p:nvGrpSpPr>
          <p:cNvPr id="6" name="Group 5">
            <a:extLst>
              <a:ext uri="{FF2B5EF4-FFF2-40B4-BE49-F238E27FC236}">
                <a16:creationId xmlns:a16="http://schemas.microsoft.com/office/drawing/2014/main" id="{AD165128-1BE6-4D12-930E-E29FFE51329E}"/>
              </a:ext>
            </a:extLst>
          </p:cNvPr>
          <p:cNvGrpSpPr/>
          <p:nvPr/>
        </p:nvGrpSpPr>
        <p:grpSpPr>
          <a:xfrm>
            <a:off x="413657" y="2314433"/>
            <a:ext cx="8501743" cy="3871231"/>
            <a:chOff x="413657" y="2314433"/>
            <a:chExt cx="8501743" cy="3871231"/>
          </a:xfrm>
        </p:grpSpPr>
        <p:pic>
          <p:nvPicPr>
            <p:cNvPr id="3" name="Picture 2">
              <a:extLst>
                <a:ext uri="{FF2B5EF4-FFF2-40B4-BE49-F238E27FC236}">
                  <a16:creationId xmlns:a16="http://schemas.microsoft.com/office/drawing/2014/main" id="{15C5D2A5-0F75-4B81-9AA4-8A2BC8D65AFB}"/>
                </a:ext>
              </a:extLst>
            </p:cNvPr>
            <p:cNvPicPr>
              <a:picLocks noChangeAspect="1"/>
            </p:cNvPicPr>
            <p:nvPr/>
          </p:nvPicPr>
          <p:blipFill>
            <a:blip r:embed="rId3"/>
            <a:stretch>
              <a:fillRect/>
            </a:stretch>
          </p:blipFill>
          <p:spPr>
            <a:xfrm>
              <a:off x="413657" y="2362200"/>
              <a:ext cx="4034975" cy="3823464"/>
            </a:xfrm>
            <a:prstGeom prst="rect">
              <a:avLst/>
            </a:prstGeom>
          </p:spPr>
        </p:pic>
        <p:pic>
          <p:nvPicPr>
            <p:cNvPr id="4" name="Picture 3">
              <a:extLst>
                <a:ext uri="{FF2B5EF4-FFF2-40B4-BE49-F238E27FC236}">
                  <a16:creationId xmlns:a16="http://schemas.microsoft.com/office/drawing/2014/main" id="{072B1650-26E1-48C5-8D90-6EA59C7BA95A}"/>
                </a:ext>
              </a:extLst>
            </p:cNvPr>
            <p:cNvPicPr>
              <a:picLocks noChangeAspect="1"/>
            </p:cNvPicPr>
            <p:nvPr/>
          </p:nvPicPr>
          <p:blipFill>
            <a:blip r:embed="rId4"/>
            <a:stretch>
              <a:fillRect/>
            </a:stretch>
          </p:blipFill>
          <p:spPr>
            <a:xfrm>
              <a:off x="4648200" y="2314433"/>
              <a:ext cx="4267200" cy="3705368"/>
            </a:xfrm>
            <a:prstGeom prst="rect">
              <a:avLst/>
            </a:prstGeom>
          </p:spPr>
        </p:pic>
      </p:grpSp>
      <p:sp>
        <p:nvSpPr>
          <p:cNvPr id="5" name="TextBox 4">
            <a:extLst>
              <a:ext uri="{FF2B5EF4-FFF2-40B4-BE49-F238E27FC236}">
                <a16:creationId xmlns:a16="http://schemas.microsoft.com/office/drawing/2014/main" id="{3E4C5B4C-2A0D-4489-964D-34482179B849}"/>
              </a:ext>
            </a:extLst>
          </p:cNvPr>
          <p:cNvSpPr txBox="1"/>
          <p:nvPr/>
        </p:nvSpPr>
        <p:spPr>
          <a:xfrm>
            <a:off x="381000" y="6248400"/>
            <a:ext cx="8262257" cy="253916"/>
          </a:xfrm>
          <a:prstGeom prst="rect">
            <a:avLst/>
          </a:prstGeom>
          <a:noFill/>
        </p:spPr>
        <p:txBody>
          <a:bodyPr wrap="square" rtlCol="0">
            <a:spAutoFit/>
          </a:bodyPr>
          <a:lstStyle/>
          <a:p>
            <a:r>
              <a:rPr lang="en-US" sz="1050" dirty="0"/>
              <a:t>Source: https://ncss-wpengine.netdna-ssl.com/wp-content/themes/ncss/pdf/Procedures/NCSS/Hierarchical_Clustering-Dendrograms.pdf</a:t>
            </a:r>
          </a:p>
        </p:txBody>
      </p:sp>
    </p:spTree>
    <p:extLst>
      <p:ext uri="{BB962C8B-B14F-4D97-AF65-F5344CB8AC3E}">
        <p14:creationId xmlns:p14="http://schemas.microsoft.com/office/powerpoint/2010/main" val="3613665962"/>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(Hierarchical (Agglomerative ) Clustering) </a:t>
            </a:r>
          </a:p>
        </p:txBody>
      </p:sp>
      <p:sp>
        <p:nvSpPr>
          <p:cNvPr id="340995" name="Rectangle 3"/>
          <p:cNvSpPr>
            <a:spLocks noGrp="1" noChangeArrowheads="1"/>
          </p:cNvSpPr>
          <p:nvPr>
            <p:ph idx="4294967295"/>
          </p:nvPr>
        </p:nvSpPr>
        <p:spPr>
          <a:xfrm>
            <a:off x="413657" y="1143000"/>
            <a:ext cx="4615543" cy="5164491"/>
          </a:xfrm>
        </p:spPr>
        <p:txBody>
          <a:bodyPr wrap="square">
            <a:spAutoFit/>
          </a:bodyPr>
          <a:lstStyle/>
          <a:p>
            <a:pPr marL="342900" indent="-342900">
              <a:buFont typeface="+mj-lt"/>
              <a:buAutoNum type="arabicPeriod"/>
            </a:pPr>
            <a:r>
              <a:rPr lang="en-US" sz="1600" dirty="0"/>
              <a:t>The horizontal axis of the dendrogram represents the distance or dissimilarity between clusters (the scale is in reverse order)</a:t>
            </a:r>
          </a:p>
          <a:p>
            <a:pPr marL="342900" indent="-342900">
              <a:buFont typeface="+mj-lt"/>
              <a:buAutoNum type="arabicPeriod"/>
            </a:pPr>
            <a:endParaRPr lang="en-US" sz="1600" dirty="0"/>
          </a:p>
          <a:p>
            <a:pPr marL="342900" indent="-342900">
              <a:buFont typeface="+mj-lt"/>
              <a:buAutoNum type="arabicPeriod"/>
            </a:pPr>
            <a:r>
              <a:rPr lang="en-US" sz="1600" dirty="0"/>
              <a:t>The vertical axis represents the objects and clusters. </a:t>
            </a:r>
          </a:p>
          <a:p>
            <a:pPr marL="342900" indent="-342900">
              <a:buFont typeface="+mj-lt"/>
              <a:buAutoNum type="arabicPeriod"/>
            </a:pPr>
            <a:endParaRPr lang="en-US" sz="1600" dirty="0"/>
          </a:p>
          <a:p>
            <a:pPr marL="342900" indent="-342900">
              <a:buFont typeface="+mj-lt"/>
              <a:buAutoNum type="arabicPeriod"/>
            </a:pPr>
            <a:r>
              <a:rPr lang="en-US" sz="1600" dirty="0"/>
              <a:t>Each fusion of two clusters is represented on the graph by the splitting of a horizontal line</a:t>
            </a:r>
          </a:p>
          <a:p>
            <a:pPr marL="342900" indent="-342900">
              <a:buFont typeface="+mj-lt"/>
              <a:buAutoNum type="arabicPeriod"/>
            </a:pPr>
            <a:endParaRPr lang="en-US" sz="1600" dirty="0"/>
          </a:p>
          <a:p>
            <a:pPr marL="342900" indent="-342900">
              <a:buFont typeface="+mj-lt"/>
              <a:buAutoNum type="arabicPeriod"/>
            </a:pPr>
            <a:r>
              <a:rPr lang="en-US" sz="1600" dirty="0"/>
              <a:t>The horizontal position of the split, shown by the short vertical bar, gives the distance (dissimilarity) between the two clusters</a:t>
            </a:r>
          </a:p>
          <a:p>
            <a:pPr marL="342900" indent="-342900">
              <a:buFont typeface="+mj-lt"/>
              <a:buAutoNum type="arabicPeriod"/>
            </a:pPr>
            <a:endParaRPr lang="en-US" sz="1600" dirty="0"/>
          </a:p>
          <a:p>
            <a:pPr marL="342900" indent="-342900">
              <a:buFont typeface="+mj-lt"/>
              <a:buAutoNum type="arabicPeriod"/>
            </a:pPr>
            <a:r>
              <a:rPr lang="en-US" sz="1600" dirty="0"/>
              <a:t>When we draw a vertical at any point on the X axis, the number of lines it cuts indicates number of clusters at that value of dissimilarity</a:t>
            </a:r>
          </a:p>
        </p:txBody>
      </p:sp>
      <p:pic>
        <p:nvPicPr>
          <p:cNvPr id="4" name="Picture 3">
            <a:extLst>
              <a:ext uri="{FF2B5EF4-FFF2-40B4-BE49-F238E27FC236}">
                <a16:creationId xmlns:a16="http://schemas.microsoft.com/office/drawing/2014/main" id="{072B1650-26E1-48C5-8D90-6EA59C7BA95A}"/>
              </a:ext>
            </a:extLst>
          </p:cNvPr>
          <p:cNvPicPr>
            <a:picLocks noChangeAspect="1"/>
          </p:cNvPicPr>
          <p:nvPr/>
        </p:nvPicPr>
        <p:blipFill>
          <a:blip r:embed="rId3"/>
          <a:stretch>
            <a:fillRect/>
          </a:stretch>
        </p:blipFill>
        <p:spPr>
          <a:xfrm>
            <a:off x="4876800" y="1125278"/>
            <a:ext cx="4027326" cy="3497077"/>
          </a:xfrm>
          <a:prstGeom prst="rect">
            <a:avLst/>
          </a:prstGeom>
        </p:spPr>
      </p:pic>
      <p:sp>
        <p:nvSpPr>
          <p:cNvPr id="5" name="TextBox 4">
            <a:extLst>
              <a:ext uri="{FF2B5EF4-FFF2-40B4-BE49-F238E27FC236}">
                <a16:creationId xmlns:a16="http://schemas.microsoft.com/office/drawing/2014/main" id="{3E4C5B4C-2A0D-4489-964D-34482179B849}"/>
              </a:ext>
            </a:extLst>
          </p:cNvPr>
          <p:cNvSpPr txBox="1"/>
          <p:nvPr/>
        </p:nvSpPr>
        <p:spPr>
          <a:xfrm>
            <a:off x="381000" y="6299284"/>
            <a:ext cx="8262257" cy="253916"/>
          </a:xfrm>
          <a:prstGeom prst="rect">
            <a:avLst/>
          </a:prstGeom>
          <a:noFill/>
        </p:spPr>
        <p:txBody>
          <a:bodyPr wrap="square" rtlCol="0">
            <a:spAutoFit/>
          </a:bodyPr>
          <a:lstStyle/>
          <a:p>
            <a:r>
              <a:rPr lang="en-US" sz="1050" dirty="0"/>
              <a:t>Source: https://ncss-wpengine.netdna-ssl.com/wp-content/themes/ncss/pdf/Procedures/NCSS/Hierarchical_Clustering-Dendrograms.pdf</a:t>
            </a:r>
          </a:p>
        </p:txBody>
      </p:sp>
      <p:sp>
        <p:nvSpPr>
          <p:cNvPr id="2" name="Right Brace 1">
            <a:extLst>
              <a:ext uri="{FF2B5EF4-FFF2-40B4-BE49-F238E27FC236}">
                <a16:creationId xmlns:a16="http://schemas.microsoft.com/office/drawing/2014/main" id="{08E658AF-B443-402B-AFF7-23261BCC3CB3}"/>
              </a:ext>
            </a:extLst>
          </p:cNvPr>
          <p:cNvSpPr/>
          <p:nvPr/>
        </p:nvSpPr>
        <p:spPr>
          <a:xfrm>
            <a:off x="8839200" y="4038600"/>
            <a:ext cx="45719" cy="152400"/>
          </a:xfrm>
          <a:prstGeom prst="rightBrac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B4FFF27B-0DFC-4BE9-9EBB-975A9A2EB41A}"/>
              </a:ext>
            </a:extLst>
          </p:cNvPr>
          <p:cNvSpPr/>
          <p:nvPr/>
        </p:nvSpPr>
        <p:spPr>
          <a:xfrm>
            <a:off x="8839200" y="3657600"/>
            <a:ext cx="45719" cy="152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02CCFD6-BA95-4562-B552-30D27431640C}"/>
              </a:ext>
            </a:extLst>
          </p:cNvPr>
          <p:cNvSpPr txBox="1"/>
          <p:nvPr/>
        </p:nvSpPr>
        <p:spPr>
          <a:xfrm>
            <a:off x="5943600" y="5029200"/>
            <a:ext cx="2895600" cy="738664"/>
          </a:xfrm>
          <a:prstGeom prst="rect">
            <a:avLst/>
          </a:prstGeom>
          <a:noFill/>
        </p:spPr>
        <p:txBody>
          <a:bodyPr wrap="square" rtlCol="0">
            <a:spAutoFit/>
          </a:bodyPr>
          <a:lstStyle/>
          <a:p>
            <a:r>
              <a:rPr lang="en-US" sz="1050" dirty="0"/>
              <a:t>Distance/ dissimilarity between 1,3  is less than between 4 and 5. This is reflected in the length of the horizontal bar which is longer for 4,5 compared to 1,3</a:t>
            </a:r>
          </a:p>
        </p:txBody>
      </p:sp>
      <p:cxnSp>
        <p:nvCxnSpPr>
          <p:cNvPr id="14" name="Straight Arrow Connector 13">
            <a:extLst>
              <a:ext uri="{FF2B5EF4-FFF2-40B4-BE49-F238E27FC236}">
                <a16:creationId xmlns:a16="http://schemas.microsoft.com/office/drawing/2014/main" id="{B0440E80-07A7-4AC0-BD11-C9C1F7A061F8}"/>
              </a:ext>
            </a:extLst>
          </p:cNvPr>
          <p:cNvCxnSpPr>
            <a:cxnSpLocks/>
            <a:stCxn id="12" idx="0"/>
            <a:endCxn id="22" idx="1"/>
          </p:cNvCxnSpPr>
          <p:nvPr/>
        </p:nvCxnSpPr>
        <p:spPr>
          <a:xfrm flipV="1">
            <a:off x="7391400" y="4343400"/>
            <a:ext cx="1117327" cy="685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82496F3-3E51-41F7-A163-EF8D9BD44D7E}"/>
              </a:ext>
            </a:extLst>
          </p:cNvPr>
          <p:cNvCxnSpPr>
            <a:cxnSpLocks/>
            <a:stCxn id="12" idx="0"/>
          </p:cNvCxnSpPr>
          <p:nvPr/>
        </p:nvCxnSpPr>
        <p:spPr>
          <a:xfrm flipV="1">
            <a:off x="7391400" y="3733800"/>
            <a:ext cx="1219200"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ight Brace 18">
            <a:extLst>
              <a:ext uri="{FF2B5EF4-FFF2-40B4-BE49-F238E27FC236}">
                <a16:creationId xmlns:a16="http://schemas.microsoft.com/office/drawing/2014/main" id="{9FFDD0C4-9025-47EF-BAD6-964D33CE0D44}"/>
              </a:ext>
            </a:extLst>
          </p:cNvPr>
          <p:cNvSpPr/>
          <p:nvPr/>
        </p:nvSpPr>
        <p:spPr>
          <a:xfrm rot="16200000">
            <a:off x="8342465" y="3381694"/>
            <a:ext cx="184005" cy="47353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A79B3983-E6A3-4BF8-9D6A-86DEC120CBB4}"/>
              </a:ext>
            </a:extLst>
          </p:cNvPr>
          <p:cNvSpPr/>
          <p:nvPr/>
        </p:nvSpPr>
        <p:spPr>
          <a:xfrm rot="5400000">
            <a:off x="8423839" y="4104861"/>
            <a:ext cx="152399" cy="324678"/>
          </a:xfrm>
          <a:prstGeom prst="rightBrace">
            <a:avLst>
              <a:gd name="adj1" fmla="val 8333"/>
              <a:gd name="adj2" fmla="val 47324"/>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1BA4487-5149-4023-87DF-A1D6DD798E71}"/>
              </a:ext>
            </a:extLst>
          </p:cNvPr>
          <p:cNvCxnSpPr/>
          <p:nvPr/>
        </p:nvCxnSpPr>
        <p:spPr>
          <a:xfrm flipV="1">
            <a:off x="5841727" y="1752600"/>
            <a:ext cx="0" cy="25146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A351875-D42F-40E2-A9E9-F70BB1C3E86C}"/>
              </a:ext>
            </a:extLst>
          </p:cNvPr>
          <p:cNvSpPr txBox="1"/>
          <p:nvPr/>
        </p:nvSpPr>
        <p:spPr>
          <a:xfrm>
            <a:off x="5257800" y="1498684"/>
            <a:ext cx="762000" cy="253916"/>
          </a:xfrm>
          <a:prstGeom prst="rect">
            <a:avLst/>
          </a:prstGeom>
          <a:noFill/>
        </p:spPr>
        <p:txBody>
          <a:bodyPr wrap="square" rtlCol="0">
            <a:spAutoFit/>
          </a:bodyPr>
          <a:lstStyle/>
          <a:p>
            <a:r>
              <a:rPr lang="en-US" sz="1050" dirty="0"/>
              <a:t>2 clusters</a:t>
            </a:r>
          </a:p>
        </p:txBody>
      </p:sp>
      <p:cxnSp>
        <p:nvCxnSpPr>
          <p:cNvPr id="27" name="Straight Connector 26">
            <a:extLst>
              <a:ext uri="{FF2B5EF4-FFF2-40B4-BE49-F238E27FC236}">
                <a16:creationId xmlns:a16="http://schemas.microsoft.com/office/drawing/2014/main" id="{4DAA4BBA-3B41-485F-B431-5A092F8A4E4B}"/>
              </a:ext>
            </a:extLst>
          </p:cNvPr>
          <p:cNvCxnSpPr/>
          <p:nvPr/>
        </p:nvCxnSpPr>
        <p:spPr>
          <a:xfrm flipV="1">
            <a:off x="6324600" y="1752600"/>
            <a:ext cx="0" cy="25146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255B3A11-35B5-43C5-97A2-AC6864250C6F}"/>
              </a:ext>
            </a:extLst>
          </p:cNvPr>
          <p:cNvSpPr txBox="1"/>
          <p:nvPr/>
        </p:nvSpPr>
        <p:spPr>
          <a:xfrm>
            <a:off x="6096000" y="1490332"/>
            <a:ext cx="762000" cy="253916"/>
          </a:xfrm>
          <a:prstGeom prst="rect">
            <a:avLst/>
          </a:prstGeom>
          <a:noFill/>
        </p:spPr>
        <p:txBody>
          <a:bodyPr wrap="square" rtlCol="0">
            <a:spAutoFit/>
          </a:bodyPr>
          <a:lstStyle/>
          <a:p>
            <a:r>
              <a:rPr lang="en-US" sz="1050" dirty="0"/>
              <a:t>3 clusters</a:t>
            </a:r>
          </a:p>
        </p:txBody>
      </p:sp>
      <p:cxnSp>
        <p:nvCxnSpPr>
          <p:cNvPr id="29" name="Straight Connector 28">
            <a:extLst>
              <a:ext uri="{FF2B5EF4-FFF2-40B4-BE49-F238E27FC236}">
                <a16:creationId xmlns:a16="http://schemas.microsoft.com/office/drawing/2014/main" id="{F8322FF1-B731-4670-B654-FEBDF44FD425}"/>
              </a:ext>
            </a:extLst>
          </p:cNvPr>
          <p:cNvCxnSpPr/>
          <p:nvPr/>
        </p:nvCxnSpPr>
        <p:spPr>
          <a:xfrm flipV="1">
            <a:off x="7467600" y="1752600"/>
            <a:ext cx="0" cy="25146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765E72E-13DA-4ED2-928F-2E7849E454CC}"/>
              </a:ext>
            </a:extLst>
          </p:cNvPr>
          <p:cNvSpPr txBox="1"/>
          <p:nvPr/>
        </p:nvSpPr>
        <p:spPr>
          <a:xfrm>
            <a:off x="7086600" y="1498684"/>
            <a:ext cx="762000" cy="253916"/>
          </a:xfrm>
          <a:prstGeom prst="rect">
            <a:avLst/>
          </a:prstGeom>
          <a:noFill/>
        </p:spPr>
        <p:txBody>
          <a:bodyPr wrap="square" rtlCol="0">
            <a:spAutoFit/>
          </a:bodyPr>
          <a:lstStyle/>
          <a:p>
            <a:r>
              <a:rPr lang="en-US" sz="1050" dirty="0"/>
              <a:t>5 clusters</a:t>
            </a:r>
          </a:p>
        </p:txBody>
      </p:sp>
    </p:spTree>
    <p:extLst>
      <p:ext uri="{BB962C8B-B14F-4D97-AF65-F5344CB8AC3E}">
        <p14:creationId xmlns:p14="http://schemas.microsoft.com/office/powerpoint/2010/main" val="3985296952"/>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1938992"/>
          </a:xfrm>
        </p:spPr>
        <p:txBody>
          <a:bodyPr>
            <a:spAutoFit/>
          </a:bodyPr>
          <a:lstStyle/>
          <a:p>
            <a:pPr marL="0" indent="0">
              <a:buNone/>
            </a:pPr>
            <a:r>
              <a:rPr lang="en-US" sz="1800" dirty="0"/>
              <a:t>Lab- 2 Analyze the wines data set using agglomerative  clustering </a:t>
            </a:r>
          </a:p>
          <a:p>
            <a:pPr marL="0" indent="0">
              <a:buNone/>
            </a:pPr>
            <a:endParaRPr lang="en-US" sz="1800" dirty="0"/>
          </a:p>
          <a:p>
            <a:pPr marL="0" indent="0" algn="just">
              <a:buNone/>
            </a:pPr>
            <a:r>
              <a:rPr lang="en-US" sz="1800" dirty="0"/>
              <a:t>Description – </a:t>
            </a:r>
            <a:r>
              <a:rPr lang="en-US" sz="1400" dirty="0"/>
              <a:t>This data is about red wines.  The inputs include objective tests (e.g. PH values) and the output is based on sensory data  (median of at least 3 evaluations made by wine experts). Each expert graded the wine quality   between 0 (very bad) and 10 (very excellent). We have to use K-means clustering  to understand if 10 clusters exist and what their characteristics are</a:t>
            </a:r>
          </a:p>
          <a:p>
            <a:pPr marL="0" indent="0">
              <a:buNone/>
            </a:pPr>
            <a:endParaRPr lang="en-US" sz="1400" dirty="0"/>
          </a:p>
        </p:txBody>
      </p:sp>
      <p:sp>
        <p:nvSpPr>
          <p:cNvPr id="3" name="TextBox 2">
            <a:extLst>
              <a:ext uri="{FF2B5EF4-FFF2-40B4-BE49-F238E27FC236}">
                <a16:creationId xmlns:a16="http://schemas.microsoft.com/office/drawing/2014/main" id="{234C8787-45C8-4283-921B-80F62DF333F4}"/>
              </a:ext>
            </a:extLst>
          </p:cNvPr>
          <p:cNvSpPr txBox="1"/>
          <p:nvPr/>
        </p:nvSpPr>
        <p:spPr>
          <a:xfrm>
            <a:off x="4343400" y="3190458"/>
            <a:ext cx="41148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sz="1600" dirty="0" err="1">
                <a:solidFill>
                  <a:srgbClr val="000000"/>
                </a:solidFill>
              </a:rPr>
              <a:t>HierarchialClustering_Wine.ipynb</a:t>
            </a:r>
            <a:endParaRPr lang="en-US" sz="1600" dirty="0">
              <a:solidFill>
                <a:srgbClr val="000000"/>
              </a:solidFill>
            </a:endParaRPr>
          </a:p>
        </p:txBody>
      </p:sp>
      <p:sp>
        <p:nvSpPr>
          <p:cNvPr id="4" name="Title 2">
            <a:extLst>
              <a:ext uri="{FF2B5EF4-FFF2-40B4-BE49-F238E27FC236}">
                <a16:creationId xmlns:a16="http://schemas.microsoft.com/office/drawing/2014/main" id="{9A3A0407-34F1-4AFF-AB64-F8292E0318CE}"/>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dirty="0"/>
              <a:t>Machine Learning (Agglomerative Clustering) </a:t>
            </a:r>
          </a:p>
        </p:txBody>
      </p:sp>
    </p:spTree>
    <p:extLst>
      <p:ext uri="{BB962C8B-B14F-4D97-AF65-F5344CB8AC3E}">
        <p14:creationId xmlns:p14="http://schemas.microsoft.com/office/powerpoint/2010/main" val="3983307139"/>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effectiveness Cophenetic correlation) </a:t>
            </a:r>
          </a:p>
        </p:txBody>
      </p:sp>
      <p:sp>
        <p:nvSpPr>
          <p:cNvPr id="340995" name="Rectangle 3"/>
          <p:cNvSpPr>
            <a:spLocks noGrp="1" noChangeArrowheads="1"/>
          </p:cNvSpPr>
          <p:nvPr>
            <p:ph idx="4294967295"/>
          </p:nvPr>
        </p:nvSpPr>
        <p:spPr>
          <a:xfrm>
            <a:off x="413657" y="1143000"/>
            <a:ext cx="5529943" cy="5102935"/>
          </a:xfrm>
        </p:spPr>
        <p:txBody>
          <a:bodyPr wrap="square">
            <a:spAutoFit/>
          </a:bodyPr>
          <a:lstStyle/>
          <a:p>
            <a:pPr marL="342900" indent="-342900">
              <a:buFont typeface="+mj-lt"/>
              <a:buAutoNum type="arabicPeriod"/>
            </a:pPr>
            <a:r>
              <a:rPr lang="en-US" sz="1600" dirty="0"/>
              <a:t>Suppose that the original data {Xi} have been modeled using a cluster method to produce a dendrogram {</a:t>
            </a:r>
            <a:r>
              <a:rPr lang="en-US" sz="1600" dirty="0" err="1"/>
              <a:t>Ti</a:t>
            </a:r>
            <a:r>
              <a:rPr lang="en-US" sz="1600" dirty="0"/>
              <a:t>}</a:t>
            </a:r>
          </a:p>
          <a:p>
            <a:pPr marL="342900" indent="-342900">
              <a:buFont typeface="+mj-lt"/>
              <a:buAutoNum type="arabicPeriod"/>
            </a:pPr>
            <a:endParaRPr lang="en-US" sz="1600" dirty="0"/>
          </a:p>
          <a:p>
            <a:pPr marL="342900" indent="-342900">
              <a:buFont typeface="+mj-lt"/>
              <a:buAutoNum type="arabicPeriod"/>
            </a:pPr>
            <a:r>
              <a:rPr lang="en-US" sz="1600" dirty="0"/>
              <a:t>Define the following distance measures : </a:t>
            </a:r>
          </a:p>
          <a:p>
            <a:pPr marL="854075" lvl="1" indent="-342900">
              <a:buFont typeface="+mj-lt"/>
              <a:buAutoNum type="arabicPeriod"/>
            </a:pPr>
            <a:r>
              <a:rPr lang="en-US" sz="1400" dirty="0"/>
              <a:t>x(</a:t>
            </a:r>
            <a:r>
              <a:rPr lang="en-US" sz="1400" dirty="0" err="1"/>
              <a:t>i,j</a:t>
            </a:r>
            <a:r>
              <a:rPr lang="en-US" sz="1400" dirty="0"/>
              <a:t>)=|Xi−</a:t>
            </a:r>
            <a:r>
              <a:rPr lang="en-US" sz="1400" dirty="0" err="1"/>
              <a:t>Xj</a:t>
            </a:r>
            <a:r>
              <a:rPr lang="en-US" sz="1400" dirty="0"/>
              <a:t>| , the ordinary Euclidean distance between the </a:t>
            </a:r>
            <a:r>
              <a:rPr lang="en-US" sz="1400" dirty="0" err="1"/>
              <a:t>i</a:t>
            </a:r>
            <a:r>
              <a:rPr lang="en-US" sz="1400" dirty="0"/>
              <a:t> </a:t>
            </a:r>
            <a:r>
              <a:rPr lang="en-US" sz="1400" dirty="0" err="1"/>
              <a:t>th</a:t>
            </a:r>
            <a:r>
              <a:rPr lang="en-US" sz="1400" dirty="0"/>
              <a:t> and j </a:t>
            </a:r>
            <a:r>
              <a:rPr lang="en-US" sz="1400" dirty="0" err="1"/>
              <a:t>th</a:t>
            </a:r>
            <a:r>
              <a:rPr lang="en-US" sz="1400" dirty="0"/>
              <a:t> observations</a:t>
            </a:r>
          </a:p>
          <a:p>
            <a:pPr marL="854075" lvl="1" indent="-342900">
              <a:buFont typeface="+mj-lt"/>
              <a:buAutoNum type="arabicPeriod"/>
            </a:pPr>
            <a:endParaRPr lang="en-US" sz="1400" dirty="0"/>
          </a:p>
          <a:p>
            <a:pPr marL="854075" lvl="1" indent="-342900">
              <a:buFont typeface="+mj-lt"/>
              <a:buAutoNum type="arabicPeriod"/>
            </a:pPr>
            <a:r>
              <a:rPr lang="en-US" sz="1400" dirty="0"/>
              <a:t>t(</a:t>
            </a:r>
            <a:r>
              <a:rPr lang="en-US" sz="1400" dirty="0" err="1"/>
              <a:t>i,j</a:t>
            </a:r>
            <a:r>
              <a:rPr lang="en-US" sz="1400" dirty="0"/>
              <a:t>)= the </a:t>
            </a:r>
            <a:r>
              <a:rPr lang="en-US" sz="1400" dirty="0" err="1"/>
              <a:t>dendrogrammatic</a:t>
            </a:r>
            <a:r>
              <a:rPr lang="en-US" sz="1400" dirty="0"/>
              <a:t> distance between the model points </a:t>
            </a:r>
            <a:r>
              <a:rPr lang="en-US" sz="1400" dirty="0" err="1"/>
              <a:t>Ti</a:t>
            </a:r>
            <a:r>
              <a:rPr lang="en-US" sz="1400" dirty="0"/>
              <a:t> and </a:t>
            </a:r>
            <a:r>
              <a:rPr lang="en-US" sz="1400" dirty="0" err="1"/>
              <a:t>Tj</a:t>
            </a:r>
            <a:r>
              <a:rPr lang="en-US" sz="1400" dirty="0"/>
              <a:t>. This distance is the height of the node at which these two points are first joined together </a:t>
            </a:r>
          </a:p>
          <a:p>
            <a:pPr marL="854075" lvl="1" indent="-342900">
              <a:buFont typeface="+mj-lt"/>
              <a:buAutoNum type="arabicPeriod"/>
            </a:pPr>
            <a:endParaRPr lang="en-US" sz="1400" dirty="0"/>
          </a:p>
          <a:p>
            <a:pPr marL="854075" lvl="1" indent="-342900">
              <a:buFont typeface="+mj-lt"/>
              <a:buAutoNum type="arabicPeriod"/>
            </a:pPr>
            <a:r>
              <a:rPr lang="en-US" sz="1400" dirty="0"/>
              <a:t>Then, letting x be the average of the x(</a:t>
            </a:r>
            <a:r>
              <a:rPr lang="en-US" sz="1400" dirty="0" err="1"/>
              <a:t>i,j</a:t>
            </a:r>
            <a:r>
              <a:rPr lang="en-US" sz="1400" dirty="0"/>
              <a:t>) , and letting t be the average of the t(</a:t>
            </a:r>
            <a:r>
              <a:rPr lang="en-US" sz="1400" dirty="0" err="1"/>
              <a:t>i,j</a:t>
            </a:r>
            <a:r>
              <a:rPr lang="en-US" sz="1400" dirty="0"/>
              <a:t>), </a:t>
            </a:r>
          </a:p>
          <a:p>
            <a:pPr marL="342900" indent="-342900">
              <a:buFont typeface="+mj-lt"/>
              <a:buAutoNum type="arabicPeriod"/>
            </a:pPr>
            <a:endParaRPr lang="en-US" sz="1600" dirty="0"/>
          </a:p>
          <a:p>
            <a:pPr marL="342900" indent="-342900">
              <a:buFont typeface="+mj-lt"/>
              <a:buAutoNum type="arabicPeriod"/>
            </a:pPr>
            <a:r>
              <a:rPr lang="en-US" sz="1600" dirty="0"/>
              <a:t>Cophenetic correlation coefficient c is defined as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Values close to 1 is preferred</a:t>
            </a:r>
          </a:p>
        </p:txBody>
      </p:sp>
      <p:pic>
        <p:nvPicPr>
          <p:cNvPr id="4" name="Picture 3">
            <a:extLst>
              <a:ext uri="{FF2B5EF4-FFF2-40B4-BE49-F238E27FC236}">
                <a16:creationId xmlns:a16="http://schemas.microsoft.com/office/drawing/2014/main" id="{072B1650-26E1-48C5-8D90-6EA59C7BA95A}"/>
              </a:ext>
            </a:extLst>
          </p:cNvPr>
          <p:cNvPicPr>
            <a:picLocks noChangeAspect="1"/>
          </p:cNvPicPr>
          <p:nvPr/>
        </p:nvPicPr>
        <p:blipFill>
          <a:blip r:embed="rId3"/>
          <a:stretch>
            <a:fillRect/>
          </a:stretch>
        </p:blipFill>
        <p:spPr>
          <a:xfrm>
            <a:off x="5791200" y="1125278"/>
            <a:ext cx="3112926" cy="3497077"/>
          </a:xfrm>
          <a:prstGeom prst="rect">
            <a:avLst/>
          </a:prstGeom>
        </p:spPr>
      </p:pic>
      <p:pic>
        <p:nvPicPr>
          <p:cNvPr id="21" name="Picture 20">
            <a:extLst>
              <a:ext uri="{FF2B5EF4-FFF2-40B4-BE49-F238E27FC236}">
                <a16:creationId xmlns:a16="http://schemas.microsoft.com/office/drawing/2014/main" id="{2B18F36E-B3E5-49FF-B372-9501EB41B3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59153" y="5087236"/>
            <a:ext cx="3391535" cy="723265"/>
          </a:xfrm>
          <a:prstGeom prst="rect">
            <a:avLst/>
          </a:prstGeom>
          <a:noFill/>
          <a:ln>
            <a:noFill/>
          </a:ln>
        </p:spPr>
      </p:pic>
      <p:sp>
        <p:nvSpPr>
          <p:cNvPr id="7" name="TextBox 6">
            <a:extLst>
              <a:ext uri="{FF2B5EF4-FFF2-40B4-BE49-F238E27FC236}">
                <a16:creationId xmlns:a16="http://schemas.microsoft.com/office/drawing/2014/main" id="{2D862165-64DA-41DB-8962-B06D43195988}"/>
              </a:ext>
            </a:extLst>
          </p:cNvPr>
          <p:cNvSpPr txBox="1"/>
          <p:nvPr/>
        </p:nvSpPr>
        <p:spPr>
          <a:xfrm>
            <a:off x="6107274" y="4646474"/>
            <a:ext cx="2808126" cy="1754326"/>
          </a:xfrm>
          <a:prstGeom prst="rect">
            <a:avLst/>
          </a:prstGeom>
          <a:noFill/>
          <a:ln>
            <a:solidFill>
              <a:schemeClr val="accent2">
                <a:lumMod val="75000"/>
              </a:schemeClr>
            </a:solidFill>
          </a:ln>
        </p:spPr>
        <p:txBody>
          <a:bodyPr wrap="square" rtlCol="0">
            <a:spAutoFit/>
          </a:bodyPr>
          <a:lstStyle/>
          <a:p>
            <a:r>
              <a:rPr lang="en-US" sz="1200" dirty="0"/>
              <a:t>For comparison of distance methods, clustering techniques and Cophenetic,  read </a:t>
            </a:r>
          </a:p>
          <a:p>
            <a:r>
              <a:rPr lang="en-US" sz="1200" dirty="0"/>
              <a:t> https://journalofinequalitiesandapplications.springeropen.com/track/pdf/10.1186/1029-242X-2013-203?site=journalofinequalitiesandapplications.springeropen.com</a:t>
            </a:r>
          </a:p>
        </p:txBody>
      </p:sp>
    </p:spTree>
    <p:extLst>
      <p:ext uri="{BB962C8B-B14F-4D97-AF65-F5344CB8AC3E}">
        <p14:creationId xmlns:p14="http://schemas.microsoft.com/office/powerpoint/2010/main" val="2293818286"/>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effectiveness Silhouette coefficient) </a:t>
            </a:r>
          </a:p>
        </p:txBody>
      </p:sp>
      <p:sp>
        <p:nvSpPr>
          <p:cNvPr id="340995" name="Rectangle 3"/>
          <p:cNvSpPr>
            <a:spLocks noGrp="1" noChangeArrowheads="1"/>
          </p:cNvSpPr>
          <p:nvPr>
            <p:ph idx="4294967295"/>
          </p:nvPr>
        </p:nvSpPr>
        <p:spPr>
          <a:xfrm>
            <a:off x="413657" y="1143000"/>
            <a:ext cx="7815943" cy="3046988"/>
          </a:xfrm>
        </p:spPr>
        <p:txBody>
          <a:bodyPr wrap="square">
            <a:spAutoFit/>
          </a:bodyPr>
          <a:lstStyle/>
          <a:p>
            <a:pPr marL="342900" indent="-342900">
              <a:buFont typeface="+mj-lt"/>
              <a:buAutoNum type="arabicPeriod"/>
            </a:pPr>
            <a:r>
              <a:rPr lang="en-US" sz="1600" dirty="0"/>
              <a:t>Silhouette analysis can be used to study the separation distance between the resulting clusters. </a:t>
            </a:r>
          </a:p>
          <a:p>
            <a:pPr marL="342900" indent="-342900">
              <a:buFont typeface="+mj-lt"/>
              <a:buAutoNum type="arabicPeriod"/>
            </a:pPr>
            <a:endParaRPr lang="en-US" sz="1600" dirty="0"/>
          </a:p>
          <a:p>
            <a:pPr marL="342900" indent="-342900">
              <a:buFont typeface="+mj-lt"/>
              <a:buAutoNum type="arabicPeriod"/>
            </a:pPr>
            <a:r>
              <a:rPr lang="en-US" sz="1600" dirty="0"/>
              <a:t>The silhouette plot displays a measure of how close each point in one cluster is to points in the neighboring clusters and thus provides a way to assess parameters like number of clusters visually. This measure has a range of [-1, 1].</a:t>
            </a:r>
          </a:p>
          <a:p>
            <a:pPr marL="342900" indent="-342900">
              <a:buFont typeface="+mj-lt"/>
              <a:buAutoNum type="arabicPeriod"/>
            </a:pPr>
            <a:endParaRPr lang="en-US" sz="1600" dirty="0"/>
          </a:p>
          <a:p>
            <a:pPr marL="342900" indent="-342900">
              <a:buFont typeface="+mj-lt"/>
              <a:buAutoNum type="arabicPeriod"/>
            </a:pPr>
            <a:r>
              <a:rPr lang="en-US" sz="1600" dirty="0"/>
              <a:t>If the silhouette plot shows values close to one for each observation, the fit was good; if there are many observations closer to zero, it's an indication that the fit was not good.</a:t>
            </a:r>
          </a:p>
          <a:p>
            <a:pPr marL="342900" indent="-342900">
              <a:buFont typeface="+mj-lt"/>
              <a:buAutoNum type="arabicPeriod"/>
            </a:pPr>
            <a:endParaRPr lang="en-US" sz="1600" dirty="0"/>
          </a:p>
        </p:txBody>
      </p:sp>
    </p:spTree>
    <p:extLst>
      <p:ext uri="{BB962C8B-B14F-4D97-AF65-F5344CB8AC3E}">
        <p14:creationId xmlns:p14="http://schemas.microsoft.com/office/powerpoint/2010/main" val="387913898"/>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76400" y="2895600"/>
            <a:ext cx="5257800" cy="369332"/>
          </a:xfrm>
        </p:spPr>
        <p:txBody>
          <a:bodyPr wrap="square">
            <a:spAutoFit/>
          </a:bodyPr>
          <a:lstStyle/>
          <a:p>
            <a:pPr marL="0" indent="0" algn="ctr">
              <a:buNone/>
            </a:pPr>
            <a:r>
              <a:rPr lang="en-IN" sz="1800" b="1" u="sng" dirty="0"/>
              <a:t>Principal Component Analysis Concepts</a:t>
            </a:r>
          </a:p>
        </p:txBody>
      </p:sp>
    </p:spTree>
    <p:extLst>
      <p:ext uri="{BB962C8B-B14F-4D97-AF65-F5344CB8AC3E}">
        <p14:creationId xmlns:p14="http://schemas.microsoft.com/office/powerpoint/2010/main" val="3988431208"/>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Applications of clustering</a:t>
            </a:r>
          </a:p>
        </p:txBody>
      </p:sp>
      <p:sp>
        <p:nvSpPr>
          <p:cNvPr id="340995" name="Rectangle 3"/>
          <p:cNvSpPr>
            <a:spLocks noGrp="1" noChangeArrowheads="1"/>
          </p:cNvSpPr>
          <p:nvPr>
            <p:ph idx="4294967295"/>
          </p:nvPr>
        </p:nvSpPr>
        <p:spPr>
          <a:xfrm>
            <a:off x="348336" y="1066800"/>
            <a:ext cx="8229600" cy="3976473"/>
          </a:xfrm>
        </p:spPr>
        <p:txBody>
          <a:bodyPr>
            <a:spAutoFit/>
          </a:bodyPr>
          <a:lstStyle/>
          <a:p>
            <a:pPr marL="0" indent="0">
              <a:buNone/>
            </a:pPr>
            <a:r>
              <a:rPr lang="en-US" sz="1600" dirty="0"/>
              <a:t>Some specific applications of k-means are image processing, medical, and customer segmentation</a:t>
            </a:r>
          </a:p>
          <a:p>
            <a:pPr marL="342900" indent="-342900">
              <a:buFont typeface="+mj-lt"/>
              <a:buAutoNum type="arabicPeriod"/>
            </a:pPr>
            <a:endParaRPr lang="en-US" sz="1600" dirty="0"/>
          </a:p>
          <a:p>
            <a:pPr marL="854075" lvl="1" indent="-342900">
              <a:buFont typeface="+mj-lt"/>
              <a:buAutoNum type="alphaLcPeriod"/>
            </a:pPr>
            <a:r>
              <a:rPr lang="en-US" sz="1400" b="1" dirty="0"/>
              <a:t>Image processing </a:t>
            </a:r>
            <a:r>
              <a:rPr lang="en-US" sz="1400" dirty="0"/>
              <a:t>: used to cluster of pixels representing objects in each frame. The attributes of each pixel can include brightness, color, and location, the x and y coordinates in the frame. Successive frames are examined to identify any changes to the clusters. These newly identified clusters may indicate unauthorized access to a facility. </a:t>
            </a:r>
            <a:endParaRPr lang="en-US" sz="1600" dirty="0"/>
          </a:p>
          <a:p>
            <a:pPr marL="854075" lvl="1" indent="-342900">
              <a:buFont typeface="+mj-lt"/>
              <a:buAutoNum type="alphaLcPeriod"/>
            </a:pPr>
            <a:endParaRPr lang="en-US" sz="1400" dirty="0"/>
          </a:p>
          <a:p>
            <a:pPr marL="854075" lvl="1" indent="-342900">
              <a:buFont typeface="+mj-lt"/>
              <a:buAutoNum type="alphaLcPeriod"/>
            </a:pPr>
            <a:r>
              <a:rPr lang="en-US" sz="1400" b="1" dirty="0"/>
              <a:t>Medical</a:t>
            </a:r>
            <a:r>
              <a:rPr lang="en-US" sz="1400" dirty="0"/>
              <a:t> : Patient attributes such as age, height, weight, systolic and diastolic blood pressures, cholesterol level, and other attributes can identify naturally occurring clusters under various health conditions</a:t>
            </a:r>
            <a:endParaRPr lang="en-US" sz="1600" dirty="0"/>
          </a:p>
          <a:p>
            <a:pPr marL="854075" lvl="1" indent="-342900">
              <a:buFont typeface="+mj-lt"/>
              <a:buAutoNum type="alphaLcPeriod"/>
            </a:pPr>
            <a:endParaRPr lang="en-US" sz="1400" dirty="0"/>
          </a:p>
          <a:p>
            <a:pPr marL="854075" lvl="1" indent="-342900">
              <a:buFont typeface="+mj-lt"/>
              <a:buAutoNum type="alphaLcPeriod"/>
            </a:pPr>
            <a:r>
              <a:rPr lang="en-US" sz="1400" b="1" dirty="0"/>
              <a:t>Customer segmentation </a:t>
            </a:r>
            <a:r>
              <a:rPr lang="en-US" sz="1400" dirty="0"/>
              <a:t>: Cluster customers on basis of frequency of purchase, recency of purchase, value of purchase and look for common attributes among high value customers. Target all potential customers who have similar attributes</a:t>
            </a:r>
          </a:p>
          <a:p>
            <a:pPr marL="342900" indent="-342900">
              <a:buFont typeface="+mj-lt"/>
              <a:buAutoNum type="arabicPeriod"/>
            </a:pPr>
            <a:endParaRPr lang="en-IN" sz="1600" b="1" dirty="0"/>
          </a:p>
        </p:txBody>
      </p:sp>
    </p:spTree>
    <p:extLst>
      <p:ext uri="{BB962C8B-B14F-4D97-AF65-F5344CB8AC3E}">
        <p14:creationId xmlns:p14="http://schemas.microsoft.com/office/powerpoint/2010/main" val="3190171209"/>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Principal Component Analysis</a:t>
            </a:r>
          </a:p>
        </p:txBody>
      </p:sp>
      <p:sp>
        <p:nvSpPr>
          <p:cNvPr id="340995" name="Rectangle 3"/>
          <p:cNvSpPr>
            <a:spLocks noGrp="1" noChangeArrowheads="1"/>
          </p:cNvSpPr>
          <p:nvPr>
            <p:ph idx="4294967295"/>
          </p:nvPr>
        </p:nvSpPr>
        <p:spPr>
          <a:xfrm>
            <a:off x="413657" y="1143000"/>
            <a:ext cx="8349343" cy="4721292"/>
          </a:xfrm>
        </p:spPr>
        <p:txBody>
          <a:bodyPr wrap="square">
            <a:spAutoFit/>
          </a:bodyPr>
          <a:lstStyle/>
          <a:p>
            <a:pPr marL="342900" indent="-342900">
              <a:buFont typeface="+mj-lt"/>
              <a:buAutoNum type="arabicPeriod"/>
            </a:pPr>
            <a:r>
              <a:rPr lang="en-US" sz="1600" dirty="0"/>
              <a:t>Main idea: seek most accurate data representation in a lower dimensional space</a:t>
            </a:r>
          </a:p>
          <a:p>
            <a:pPr marL="342900" indent="-342900">
              <a:buFont typeface="+mj-lt"/>
              <a:buAutoNum type="arabicPeriod"/>
            </a:pPr>
            <a:endParaRPr lang="en-US" sz="1600" dirty="0"/>
          </a:p>
          <a:p>
            <a:pPr marL="342900" indent="-342900">
              <a:buFont typeface="+mj-lt"/>
              <a:buAutoNum type="arabicPeriod"/>
            </a:pPr>
            <a:r>
              <a:rPr lang="en-US" sz="1600" dirty="0"/>
              <a:t>Example in 2-D, project data to 1-D subspace (a line) with minimal projection error</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In both the pictures above, the data points (black dots) are projected to one line but the second line is closer to the actual points (less projection errors) than first one</a:t>
            </a:r>
          </a:p>
          <a:p>
            <a:pPr marL="342900" indent="-342900">
              <a:buFont typeface="+mj-lt"/>
              <a:buAutoNum type="arabicPeriod"/>
            </a:pPr>
            <a:endParaRPr lang="en-US" sz="1600" dirty="0"/>
          </a:p>
          <a:p>
            <a:pPr marL="342900" indent="-342900">
              <a:buFont typeface="+mj-lt"/>
              <a:buAutoNum type="arabicPeriod"/>
            </a:pPr>
            <a:r>
              <a:rPr lang="en-US" sz="1600" dirty="0"/>
              <a:t>Notice that the good line to use for projection lies in the direction of largest variance</a:t>
            </a:r>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2" name="Picture 1">
            <a:extLst>
              <a:ext uri="{FF2B5EF4-FFF2-40B4-BE49-F238E27FC236}">
                <a16:creationId xmlns:a16="http://schemas.microsoft.com/office/drawing/2014/main" id="{398DA15B-9D0C-4557-AF67-70E1C7020E9F}"/>
              </a:ext>
            </a:extLst>
          </p:cNvPr>
          <p:cNvPicPr>
            <a:picLocks noChangeAspect="1"/>
          </p:cNvPicPr>
          <p:nvPr/>
        </p:nvPicPr>
        <p:blipFill>
          <a:blip r:embed="rId3"/>
          <a:stretch>
            <a:fillRect/>
          </a:stretch>
        </p:blipFill>
        <p:spPr>
          <a:xfrm>
            <a:off x="1524000" y="2438400"/>
            <a:ext cx="5353959" cy="1294046"/>
          </a:xfrm>
          <a:prstGeom prst="rect">
            <a:avLst/>
          </a:prstGeom>
        </p:spPr>
      </p:pic>
      <p:sp>
        <p:nvSpPr>
          <p:cNvPr id="5" name="TextBox 4">
            <a:extLst>
              <a:ext uri="{FF2B5EF4-FFF2-40B4-BE49-F238E27FC236}">
                <a16:creationId xmlns:a16="http://schemas.microsoft.com/office/drawing/2014/main" id="{2C80E974-2091-4F35-BC0E-DADB4144CD74}"/>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4"/>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3948668115"/>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Principal Component Analysis</a:t>
            </a:r>
          </a:p>
        </p:txBody>
      </p:sp>
      <p:sp>
        <p:nvSpPr>
          <p:cNvPr id="340995" name="Rectangle 3"/>
          <p:cNvSpPr>
            <a:spLocks noGrp="1" noChangeArrowheads="1"/>
          </p:cNvSpPr>
          <p:nvPr>
            <p:ph idx="4294967295"/>
          </p:nvPr>
        </p:nvSpPr>
        <p:spPr>
          <a:xfrm>
            <a:off x="413657" y="1143000"/>
            <a:ext cx="8349343" cy="3490186"/>
          </a:xfrm>
        </p:spPr>
        <p:txBody>
          <a:bodyPr wrap="square">
            <a:spAutoFit/>
          </a:bodyPr>
          <a:lstStyle/>
          <a:p>
            <a:pPr marL="342900" indent="-342900">
              <a:buFont typeface="+mj-lt"/>
              <a:buAutoNum type="arabicPeriod" startAt="5"/>
            </a:pPr>
            <a:r>
              <a:rPr lang="en-US" sz="1600" dirty="0"/>
              <a:t>After the data is projected on the best line, need to transform the coordinate system to get 1D representation for vector y</a:t>
            </a:r>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r>
              <a:rPr lang="en-US" sz="1600" dirty="0"/>
              <a:t>Note that new data y has the same variance as old data x in the direction of the green line</a:t>
            </a:r>
          </a:p>
          <a:p>
            <a:pPr marL="342900" indent="-342900">
              <a:buFont typeface="+mj-lt"/>
              <a:buAutoNum type="arabicPeriod" startAt="5"/>
            </a:pPr>
            <a:endParaRPr lang="en-US" sz="1600" dirty="0"/>
          </a:p>
          <a:p>
            <a:pPr marL="342900" indent="-342900">
              <a:buFont typeface="+mj-lt"/>
              <a:buAutoNum type="arabicPeriod" startAt="5"/>
            </a:pPr>
            <a:r>
              <a:rPr lang="en-US" sz="1600" dirty="0"/>
              <a:t>PCA preserves largest variances in the data</a:t>
            </a:r>
          </a:p>
          <a:p>
            <a:pPr marL="342900" indent="-342900">
              <a:buFont typeface="+mj-lt"/>
              <a:buAutoNum type="arabicPeriod" startAt="5"/>
            </a:pPr>
            <a:endParaRPr lang="en-US" sz="1600" dirty="0"/>
          </a:p>
        </p:txBody>
      </p:sp>
      <p:pic>
        <p:nvPicPr>
          <p:cNvPr id="3" name="Picture 2">
            <a:extLst>
              <a:ext uri="{FF2B5EF4-FFF2-40B4-BE49-F238E27FC236}">
                <a16:creationId xmlns:a16="http://schemas.microsoft.com/office/drawing/2014/main" id="{DCAFB5BF-13CD-49B0-A249-E149DBC58020}"/>
              </a:ext>
            </a:extLst>
          </p:cNvPr>
          <p:cNvPicPr>
            <a:picLocks noChangeAspect="1"/>
          </p:cNvPicPr>
          <p:nvPr/>
        </p:nvPicPr>
        <p:blipFill>
          <a:blip r:embed="rId3"/>
          <a:stretch>
            <a:fillRect/>
          </a:stretch>
        </p:blipFill>
        <p:spPr>
          <a:xfrm>
            <a:off x="1752600" y="1828800"/>
            <a:ext cx="4903430" cy="1127360"/>
          </a:xfrm>
          <a:prstGeom prst="rect">
            <a:avLst/>
          </a:prstGeom>
        </p:spPr>
      </p:pic>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4"/>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740253907"/>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Principal Component Analysis</a:t>
            </a:r>
          </a:p>
        </p:txBody>
      </p:sp>
      <p:sp>
        <p:nvSpPr>
          <p:cNvPr id="340995" name="Rectangle 3"/>
          <p:cNvSpPr>
            <a:spLocks noGrp="1" noChangeArrowheads="1"/>
          </p:cNvSpPr>
          <p:nvPr>
            <p:ph idx="4294967295"/>
          </p:nvPr>
        </p:nvSpPr>
        <p:spPr>
          <a:xfrm>
            <a:off x="413657" y="1143000"/>
            <a:ext cx="8349343" cy="4376583"/>
          </a:xfrm>
        </p:spPr>
        <p:txBody>
          <a:bodyPr wrap="square">
            <a:spAutoFit/>
          </a:bodyPr>
          <a:lstStyle/>
          <a:p>
            <a:pPr marL="342900" indent="-342900">
              <a:buFont typeface="+mj-lt"/>
              <a:buAutoNum type="arabicPeriod" startAt="8"/>
            </a:pPr>
            <a:r>
              <a:rPr lang="en-US" sz="1600" dirty="0"/>
              <a:t>In general PCA on n dimensions will result in another set of new n dimensions. The one which captures maximum variance in the underlying data is the principal component 1, principal component 2 is orthogonal to it </a:t>
            </a:r>
          </a:p>
          <a:p>
            <a:pPr marL="342900" indent="-342900">
              <a:buFont typeface="+mj-lt"/>
              <a:buAutoNum type="arabicPeriod" startAt="8"/>
            </a:pPr>
            <a:endParaRPr lang="en-US" sz="1600" dirty="0"/>
          </a:p>
          <a:p>
            <a:pPr marL="342900" indent="-342900">
              <a:buFont typeface="+mj-lt"/>
              <a:buAutoNum type="arabicPeriod" startAt="8"/>
            </a:pPr>
            <a:r>
              <a:rPr lang="en-US" sz="1600" dirty="0"/>
              <a:t>Example in 2-D, project data to 1-D subspace (a line) with minimal projection error</a:t>
            </a:r>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a:p>
            <a:pPr marL="342900" indent="-342900">
              <a:buFont typeface="+mj-lt"/>
              <a:buAutoNum type="arabicPeriod" startAt="8"/>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pic>
        <p:nvPicPr>
          <p:cNvPr id="2" name="Picture 1">
            <a:extLst>
              <a:ext uri="{FF2B5EF4-FFF2-40B4-BE49-F238E27FC236}">
                <a16:creationId xmlns:a16="http://schemas.microsoft.com/office/drawing/2014/main" id="{0E508786-4A65-435A-9C9C-788942D7DBF0}"/>
              </a:ext>
            </a:extLst>
          </p:cNvPr>
          <p:cNvPicPr>
            <a:picLocks noChangeAspect="1"/>
          </p:cNvPicPr>
          <p:nvPr/>
        </p:nvPicPr>
        <p:blipFill>
          <a:blip r:embed="rId4"/>
          <a:stretch>
            <a:fillRect/>
          </a:stretch>
        </p:blipFill>
        <p:spPr>
          <a:xfrm>
            <a:off x="2819400" y="2819400"/>
            <a:ext cx="3043237" cy="2033587"/>
          </a:xfrm>
          <a:prstGeom prst="rect">
            <a:avLst/>
          </a:prstGeom>
        </p:spPr>
      </p:pic>
    </p:spTree>
    <p:extLst>
      <p:ext uri="{BB962C8B-B14F-4D97-AF65-F5344CB8AC3E}">
        <p14:creationId xmlns:p14="http://schemas.microsoft.com/office/powerpoint/2010/main" val="1292356301"/>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76400" y="2895600"/>
            <a:ext cx="5257800" cy="369332"/>
          </a:xfrm>
        </p:spPr>
        <p:txBody>
          <a:bodyPr wrap="square">
            <a:spAutoFit/>
          </a:bodyPr>
          <a:lstStyle/>
          <a:p>
            <a:pPr marL="0" indent="0" algn="ctr">
              <a:buNone/>
            </a:pPr>
            <a:r>
              <a:rPr lang="en-IN" sz="1800" b="1" u="sng" dirty="0"/>
              <a:t>Mechanics of Principal Component Analysis</a:t>
            </a:r>
          </a:p>
        </p:txBody>
      </p:sp>
      <p:sp>
        <p:nvSpPr>
          <p:cNvPr id="3" name="TextBox 2">
            <a:extLst>
              <a:ext uri="{FF2B5EF4-FFF2-40B4-BE49-F238E27FC236}">
                <a16:creationId xmlns:a16="http://schemas.microsoft.com/office/drawing/2014/main" id="{7DA1D9FB-62E1-4A8B-9244-C2B8CCBFB0C5}"/>
              </a:ext>
            </a:extLst>
          </p:cNvPr>
          <p:cNvSpPr txBox="1"/>
          <p:nvPr/>
        </p:nvSpPr>
        <p:spPr>
          <a:xfrm>
            <a:off x="558209" y="6019800"/>
            <a:ext cx="7620000" cy="646331"/>
          </a:xfrm>
          <a:prstGeom prst="rect">
            <a:avLst/>
          </a:prstGeom>
          <a:noFill/>
        </p:spPr>
        <p:txBody>
          <a:bodyPr wrap="square" rtlCol="0">
            <a:spAutoFit/>
          </a:bodyPr>
          <a:lstStyle/>
          <a:p>
            <a:r>
              <a:rPr lang="en-US" dirty="0">
                <a:solidFill>
                  <a:schemeClr val="tx1">
                    <a:lumMod val="50000"/>
                    <a:lumOff val="50000"/>
                  </a:schemeClr>
                </a:solidFill>
                <a:hlinkClick r:id="rId3"/>
              </a:rPr>
              <a:t>http://setosa.io/ev/principal-component-analysis/</a:t>
            </a:r>
            <a:endParaRPr lang="en-US"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222827690"/>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Principal Component Analysis steps</a:t>
            </a:r>
          </a:p>
        </p:txBody>
      </p:sp>
      <p:sp>
        <p:nvSpPr>
          <p:cNvPr id="340995" name="Rectangle 3"/>
          <p:cNvSpPr>
            <a:spLocks noGrp="1" noChangeArrowheads="1"/>
          </p:cNvSpPr>
          <p:nvPr>
            <p:ph idx="4294967295"/>
          </p:nvPr>
        </p:nvSpPr>
        <p:spPr>
          <a:xfrm>
            <a:off x="413657" y="1143000"/>
            <a:ext cx="8349343" cy="3637919"/>
          </a:xfrm>
        </p:spPr>
        <p:txBody>
          <a:bodyPr wrap="square">
            <a:spAutoFit/>
          </a:bodyPr>
          <a:lstStyle/>
          <a:p>
            <a:pPr marL="342900" indent="-342900">
              <a:buFont typeface="+mj-lt"/>
              <a:buAutoNum type="arabicPeriod"/>
            </a:pPr>
            <a:r>
              <a:rPr lang="en-US" sz="1600" dirty="0"/>
              <a:t>Begins by standardizing the data. Data on all the dimensions are subtracted from their means to shift the data points to the origin. i.e. the data is centered on the origins</a:t>
            </a:r>
          </a:p>
          <a:p>
            <a:pPr marL="342900" indent="-342900">
              <a:buFont typeface="+mj-lt"/>
              <a:buAutoNum type="arabicPeriod"/>
            </a:pPr>
            <a:endParaRPr lang="en-US" sz="1600" dirty="0"/>
          </a:p>
          <a:p>
            <a:pPr marL="342900" indent="-342900">
              <a:buFont typeface="+mj-lt"/>
              <a:buAutoNum type="arabicPeriod"/>
            </a:pPr>
            <a:r>
              <a:rPr lang="en-US" sz="1600" dirty="0"/>
              <a:t>Generate the covariance matrix / correlation matrix for all the dimensions</a:t>
            </a:r>
          </a:p>
          <a:p>
            <a:pPr marL="342900" indent="-342900">
              <a:buFont typeface="+mj-lt"/>
              <a:buAutoNum type="arabicPeriod"/>
            </a:pPr>
            <a:endParaRPr lang="en-US" sz="1600" dirty="0"/>
          </a:p>
          <a:p>
            <a:pPr marL="342900" indent="-342900">
              <a:buFont typeface="+mj-lt"/>
              <a:buAutoNum type="arabicPeriod"/>
            </a:pPr>
            <a:r>
              <a:rPr lang="en-US" sz="1600" dirty="0"/>
              <a:t>Perform eigen decomposition, that is, compute eigen vectors which are the principal components and the corresponding eigen values which are the magnitudes of variance captured</a:t>
            </a:r>
          </a:p>
          <a:p>
            <a:pPr marL="342900" indent="-342900">
              <a:buFont typeface="+mj-lt"/>
              <a:buAutoNum type="arabicPeriod"/>
            </a:pPr>
            <a:endParaRPr lang="en-US" sz="1600" dirty="0"/>
          </a:p>
          <a:p>
            <a:pPr marL="342900" indent="-342900">
              <a:buFont typeface="+mj-lt"/>
              <a:buAutoNum type="arabicPeriod"/>
            </a:pPr>
            <a:r>
              <a:rPr lang="en-US" sz="1600" dirty="0"/>
              <a:t>Sort the eigen pairs in descending order of eigen values and select he one with the largest value. This is the first principal component that covers the maximum information from the original data</a:t>
            </a:r>
          </a:p>
          <a:p>
            <a:pPr marL="342900" indent="-342900">
              <a:buFont typeface="+mj-lt"/>
              <a:buAutoNum type="arabicPeriod"/>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1091134916"/>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Principal Component Analysis (Performance issues)</a:t>
            </a:r>
          </a:p>
        </p:txBody>
      </p:sp>
      <p:sp>
        <p:nvSpPr>
          <p:cNvPr id="340995" name="Rectangle 3"/>
          <p:cNvSpPr>
            <a:spLocks noGrp="1" noChangeArrowheads="1"/>
          </p:cNvSpPr>
          <p:nvPr>
            <p:ph idx="4294967295"/>
          </p:nvPr>
        </p:nvSpPr>
        <p:spPr>
          <a:xfrm>
            <a:off x="413657" y="1143000"/>
            <a:ext cx="8349343" cy="4278094"/>
          </a:xfrm>
        </p:spPr>
        <p:txBody>
          <a:bodyPr wrap="square">
            <a:spAutoFit/>
          </a:bodyPr>
          <a:lstStyle/>
          <a:p>
            <a:pPr marL="342900" indent="-342900">
              <a:buFont typeface="+mj-lt"/>
              <a:buAutoNum type="arabicPeriod"/>
            </a:pPr>
            <a:r>
              <a:rPr lang="en-US" sz="1600" dirty="0"/>
              <a:t>PCA effectiveness depends upon the scales of the attributes. If attributes have different scales, PCA will pick variable with highest variance rather than picking up attributes based on correlation</a:t>
            </a:r>
          </a:p>
          <a:p>
            <a:pPr marL="342900" indent="-342900">
              <a:buFont typeface="+mj-lt"/>
              <a:buAutoNum type="arabicPeriod"/>
            </a:pPr>
            <a:endParaRPr lang="en-US" sz="1600" dirty="0"/>
          </a:p>
          <a:p>
            <a:pPr marL="342900" indent="-342900">
              <a:buFont typeface="+mj-lt"/>
              <a:buAutoNum type="arabicPeriod"/>
            </a:pPr>
            <a:r>
              <a:rPr lang="en-US" sz="1600" dirty="0"/>
              <a:t>Changing scales of the variables can change the PCA</a:t>
            </a:r>
          </a:p>
          <a:p>
            <a:pPr marL="342900" indent="-342900">
              <a:buFont typeface="+mj-lt"/>
              <a:buAutoNum type="arabicPeriod"/>
            </a:pPr>
            <a:endParaRPr lang="en-US" sz="1600" dirty="0"/>
          </a:p>
          <a:p>
            <a:pPr marL="342900" indent="-342900">
              <a:buFont typeface="+mj-lt"/>
              <a:buAutoNum type="arabicPeriod"/>
            </a:pPr>
            <a:r>
              <a:rPr lang="en-US" sz="1600" dirty="0"/>
              <a:t>Interpreting PCA can become challenging due to presence of discrete data</a:t>
            </a:r>
          </a:p>
          <a:p>
            <a:pPr marL="342900" indent="-342900">
              <a:buFont typeface="+mj-lt"/>
              <a:buAutoNum type="arabicPeriod"/>
            </a:pPr>
            <a:endParaRPr lang="en-US" sz="1600" dirty="0"/>
          </a:p>
          <a:p>
            <a:pPr marL="342900" indent="-342900">
              <a:buFont typeface="+mj-lt"/>
              <a:buAutoNum type="arabicPeriod"/>
            </a:pPr>
            <a:r>
              <a:rPr lang="en-US" sz="1600" dirty="0"/>
              <a:t>Presence of skew in data with long thick tail can impact the effectiveness of the PCA (related to point 1)</a:t>
            </a:r>
          </a:p>
          <a:p>
            <a:pPr marL="342900" indent="-342900">
              <a:buFont typeface="+mj-lt"/>
              <a:buAutoNum type="arabicPeriod"/>
            </a:pPr>
            <a:endParaRPr lang="en-US" sz="1600" dirty="0"/>
          </a:p>
          <a:p>
            <a:pPr marL="342900" indent="-342900">
              <a:buFont typeface="+mj-lt"/>
              <a:buAutoNum type="arabicPeriod"/>
            </a:pPr>
            <a:r>
              <a:rPr lang="en-US" sz="1600" dirty="0"/>
              <a:t>PCA assumes linear relationship between attributes. It is ineffective when relationships are non linear</a:t>
            </a:r>
          </a:p>
          <a:p>
            <a:pPr marL="342900" indent="-342900">
              <a:buFont typeface="+mj-lt"/>
              <a:buAutoNum type="arabicPeriod"/>
            </a:pPr>
            <a:endParaRPr lang="en-US" sz="1600" dirty="0"/>
          </a:p>
          <a:p>
            <a:pPr marL="0" indent="0">
              <a:buNone/>
            </a:pPr>
            <a:endParaRPr lang="en-US" sz="1600" dirty="0"/>
          </a:p>
        </p:txBody>
      </p:sp>
    </p:spTree>
    <p:extLst>
      <p:ext uri="{BB962C8B-B14F-4D97-AF65-F5344CB8AC3E}">
        <p14:creationId xmlns:p14="http://schemas.microsoft.com/office/powerpoint/2010/main" val="4103199702"/>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1588127"/>
          </a:xfrm>
        </p:spPr>
        <p:txBody>
          <a:bodyPr>
            <a:spAutoFit/>
          </a:bodyPr>
          <a:lstStyle/>
          <a:p>
            <a:pPr marL="0" indent="0">
              <a:buNone/>
            </a:pPr>
            <a:r>
              <a:rPr lang="en-US" sz="1800" dirty="0"/>
              <a:t>Lab-3 Principal Component Analysis on iris data set</a:t>
            </a:r>
          </a:p>
          <a:p>
            <a:pPr marL="0" indent="0">
              <a:buNone/>
            </a:pPr>
            <a:endParaRPr lang="en-US" sz="1800" dirty="0"/>
          </a:p>
          <a:p>
            <a:pPr marL="0" indent="0" algn="just">
              <a:buNone/>
            </a:pPr>
            <a:r>
              <a:rPr lang="en-US" sz="1800" dirty="0"/>
              <a:t>Description – </a:t>
            </a:r>
            <a:r>
              <a:rPr lang="en-US" sz="1400" dirty="0"/>
              <a:t>Explore the iris data set and perform PCA </a:t>
            </a:r>
          </a:p>
          <a:p>
            <a:pPr marL="0" indent="0">
              <a:buNone/>
            </a:pPr>
            <a:endParaRPr lang="en-US" sz="1400" dirty="0"/>
          </a:p>
          <a:p>
            <a:pPr marL="0" indent="0">
              <a:buNone/>
            </a:pPr>
            <a:r>
              <a:rPr lang="en-US" sz="1400" dirty="0"/>
              <a:t>The data set is </a:t>
            </a:r>
            <a:r>
              <a:rPr lang="en-US" sz="1600" dirty="0"/>
              <a:t>winequality-red.csv</a:t>
            </a:r>
          </a:p>
        </p:txBody>
      </p:sp>
      <p:sp>
        <p:nvSpPr>
          <p:cNvPr id="3" name="TextBox 2">
            <a:extLst>
              <a:ext uri="{FF2B5EF4-FFF2-40B4-BE49-F238E27FC236}">
                <a16:creationId xmlns:a16="http://schemas.microsoft.com/office/drawing/2014/main" id="{234C8787-45C8-4283-921B-80F62DF333F4}"/>
              </a:ext>
            </a:extLst>
          </p:cNvPr>
          <p:cNvSpPr txBox="1"/>
          <p:nvPr/>
        </p:nvSpPr>
        <p:spPr>
          <a:xfrm>
            <a:off x="4724400" y="6019800"/>
            <a:ext cx="41148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sz="1600" dirty="0">
                <a:solidFill>
                  <a:srgbClr val="000000"/>
                </a:solidFill>
              </a:rPr>
              <a:t>PCA-</a:t>
            </a:r>
            <a:r>
              <a:rPr lang="en-US" sz="1600" dirty="0" err="1">
                <a:solidFill>
                  <a:srgbClr val="000000"/>
                </a:solidFill>
              </a:rPr>
              <a:t>iris.ipynb</a:t>
            </a:r>
            <a:endParaRPr lang="en-US" sz="1600" dirty="0">
              <a:solidFill>
                <a:srgbClr val="000000"/>
              </a:solidFill>
            </a:endParaRPr>
          </a:p>
        </p:txBody>
      </p:sp>
      <p:sp>
        <p:nvSpPr>
          <p:cNvPr id="4" name="Title 2">
            <a:extLst>
              <a:ext uri="{FF2B5EF4-FFF2-40B4-BE49-F238E27FC236}">
                <a16:creationId xmlns:a16="http://schemas.microsoft.com/office/drawing/2014/main" id="{9A3A0407-34F1-4AFF-AB64-F8292E0318CE}"/>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dirty="0"/>
              <a:t>Principal Component Analysis steps</a:t>
            </a:r>
          </a:p>
        </p:txBody>
      </p:sp>
    </p:spTree>
    <p:extLst>
      <p:ext uri="{BB962C8B-B14F-4D97-AF65-F5344CB8AC3E}">
        <p14:creationId xmlns:p14="http://schemas.microsoft.com/office/powerpoint/2010/main" val="1959501879"/>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533400" y="1634613"/>
            <a:ext cx="2514600" cy="1946787"/>
          </a:xfrm>
          <a:prstGeom prst="rect">
            <a:avLst/>
          </a:prstGeom>
          <a:noFill/>
          <a:ln w="9525">
            <a:noFill/>
            <a:miter lim="800000"/>
            <a:headEnd/>
            <a:tailEnd/>
          </a:ln>
        </p:spPr>
      </p:pic>
      <p:cxnSp>
        <p:nvCxnSpPr>
          <p:cNvPr id="5" name="Straight Connector 4"/>
          <p:cNvCxnSpPr/>
          <p:nvPr/>
        </p:nvCxnSpPr>
        <p:spPr>
          <a:xfrm>
            <a:off x="2819400" y="2590800"/>
            <a:ext cx="0" cy="9906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99160" y="3276600"/>
            <a:ext cx="0" cy="3048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3639979"/>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2590800" y="3639979"/>
            <a:ext cx="685800" cy="246221"/>
          </a:xfrm>
          <a:prstGeom prst="rect">
            <a:avLst/>
          </a:prstGeom>
          <a:noFill/>
        </p:spPr>
        <p:txBody>
          <a:bodyPr wrap="square" rtlCol="0">
            <a:spAutoFit/>
          </a:bodyPr>
          <a:lstStyle/>
          <a:p>
            <a:r>
              <a:rPr lang="en-IN" sz="1000" dirty="0"/>
              <a:t>X max</a:t>
            </a:r>
          </a:p>
        </p:txBody>
      </p:sp>
      <p:sp>
        <p:nvSpPr>
          <p:cNvPr id="12" name="Right Brace 11"/>
          <p:cNvSpPr/>
          <p:nvPr/>
        </p:nvSpPr>
        <p:spPr>
          <a:xfrm rot="19223602">
            <a:off x="2692797" y="1532981"/>
            <a:ext cx="381000" cy="6962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3" name="TextBox 12"/>
          <p:cNvSpPr txBox="1"/>
          <p:nvPr/>
        </p:nvSpPr>
        <p:spPr>
          <a:xfrm rot="18993384">
            <a:off x="2897335" y="1178201"/>
            <a:ext cx="914400" cy="369332"/>
          </a:xfrm>
          <a:prstGeom prst="rect">
            <a:avLst/>
          </a:prstGeom>
          <a:noFill/>
        </p:spPr>
        <p:txBody>
          <a:bodyPr wrap="square" rtlCol="0">
            <a:spAutoFit/>
          </a:bodyPr>
          <a:lstStyle/>
          <a:p>
            <a:r>
              <a:rPr lang="en-IN" dirty="0"/>
              <a:t>Noise</a:t>
            </a:r>
          </a:p>
        </p:txBody>
      </p:sp>
      <p:sp>
        <p:nvSpPr>
          <p:cNvPr id="14" name="Left Brace 13"/>
          <p:cNvSpPr/>
          <p:nvPr/>
        </p:nvSpPr>
        <p:spPr>
          <a:xfrm rot="16200000">
            <a:off x="1562100" y="3162300"/>
            <a:ext cx="609600" cy="1905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1447800" y="4495800"/>
            <a:ext cx="838200" cy="381000"/>
          </a:xfrm>
          <a:prstGeom prst="rect">
            <a:avLst/>
          </a:prstGeom>
          <a:noFill/>
        </p:spPr>
        <p:txBody>
          <a:bodyPr wrap="square" rtlCol="0">
            <a:spAutoFit/>
          </a:bodyPr>
          <a:lstStyle/>
          <a:p>
            <a:r>
              <a:rPr lang="en-IN" dirty="0"/>
              <a:t>Signal</a:t>
            </a:r>
          </a:p>
        </p:txBody>
      </p:sp>
      <p:sp>
        <p:nvSpPr>
          <p:cNvPr id="16" name="TextBox 15"/>
          <p:cNvSpPr txBox="1"/>
          <p:nvPr/>
        </p:nvSpPr>
        <p:spPr>
          <a:xfrm>
            <a:off x="4419600" y="1066800"/>
            <a:ext cx="4191000" cy="5078313"/>
          </a:xfrm>
          <a:prstGeom prst="rect">
            <a:avLst/>
          </a:prstGeom>
          <a:noFill/>
        </p:spPr>
        <p:txBody>
          <a:bodyPr wrap="square" rtlCol="0">
            <a:spAutoFit/>
          </a:bodyPr>
          <a:lstStyle/>
          <a:p>
            <a:r>
              <a:rPr lang="en-IN" dirty="0"/>
              <a:t>Signal – all valid values for a variable (show between max and min values for x axis and y axis). Represents a valid data </a:t>
            </a:r>
          </a:p>
          <a:p>
            <a:endParaRPr lang="en-IN" dirty="0"/>
          </a:p>
          <a:p>
            <a:r>
              <a:rPr lang="en-IN" dirty="0"/>
              <a:t>Noise – The spread of data points across the best fit line. For a given value of x, there are multiple values of y (some on line and some around the line). This spread is due to random factors</a:t>
            </a:r>
          </a:p>
          <a:p>
            <a:endParaRPr lang="en-IN" dirty="0"/>
          </a:p>
          <a:p>
            <a:r>
              <a:rPr lang="en-IN" dirty="0"/>
              <a:t>Signal to Noise Ratio – Variance of signal / variance in noise.</a:t>
            </a:r>
          </a:p>
          <a:p>
            <a:endParaRPr lang="en-IN" dirty="0"/>
          </a:p>
          <a:p>
            <a:endParaRPr lang="en-IN" dirty="0"/>
          </a:p>
          <a:p>
            <a:r>
              <a:rPr lang="en-IN" dirty="0"/>
              <a:t>Greater the SNR the better the model will be</a:t>
            </a:r>
            <a:endParaRPr lang="en-IN" dirty="0">
              <a:solidFill>
                <a:schemeClr val="tx1">
                  <a:lumMod val="50000"/>
                  <a:lumOff val="50000"/>
                </a:schemeClr>
              </a:solidFill>
            </a:endParaRPr>
          </a:p>
        </p:txBody>
      </p:sp>
      <p:cxnSp>
        <p:nvCxnSpPr>
          <p:cNvPr id="22" name="Straight Connector 21"/>
          <p:cNvCxnSpPr/>
          <p:nvPr/>
        </p:nvCxnSpPr>
        <p:spPr>
          <a:xfrm flipH="1">
            <a:off x="685800" y="1887379"/>
            <a:ext cx="13716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52400" y="1811179"/>
            <a:ext cx="685800" cy="246221"/>
          </a:xfrm>
          <a:prstGeom prst="rect">
            <a:avLst/>
          </a:prstGeom>
          <a:noFill/>
        </p:spPr>
        <p:txBody>
          <a:bodyPr wrap="square" rtlCol="0">
            <a:spAutoFit/>
          </a:bodyPr>
          <a:lstStyle/>
          <a:p>
            <a:r>
              <a:rPr lang="en-IN" sz="1000" dirty="0"/>
              <a:t>Y max</a:t>
            </a:r>
          </a:p>
        </p:txBody>
      </p:sp>
      <p:sp>
        <p:nvSpPr>
          <p:cNvPr id="25" name="TextBox 24"/>
          <p:cNvSpPr txBox="1"/>
          <p:nvPr/>
        </p:nvSpPr>
        <p:spPr>
          <a:xfrm>
            <a:off x="76200" y="3352800"/>
            <a:ext cx="685800" cy="246221"/>
          </a:xfrm>
          <a:prstGeom prst="rect">
            <a:avLst/>
          </a:prstGeom>
          <a:noFill/>
        </p:spPr>
        <p:txBody>
          <a:bodyPr wrap="square" rtlCol="0">
            <a:spAutoFit/>
          </a:bodyPr>
          <a:lstStyle/>
          <a:p>
            <a:r>
              <a:rPr lang="en-IN" sz="1000" dirty="0"/>
              <a:t>Y min</a:t>
            </a:r>
          </a:p>
        </p:txBody>
      </p:sp>
      <p:pic>
        <p:nvPicPr>
          <p:cNvPr id="1264643" name="Picture 3"/>
          <p:cNvPicPr>
            <a:picLocks noChangeAspect="1" noChangeArrowheads="1"/>
          </p:cNvPicPr>
          <p:nvPr/>
        </p:nvPicPr>
        <p:blipFill>
          <a:blip r:embed="rId4" cstate="print"/>
          <a:srcRect/>
          <a:stretch>
            <a:fillRect/>
          </a:stretch>
        </p:blipFill>
        <p:spPr bwMode="auto">
          <a:xfrm>
            <a:off x="7162800" y="4648200"/>
            <a:ext cx="685800" cy="552450"/>
          </a:xfrm>
          <a:prstGeom prst="rect">
            <a:avLst/>
          </a:prstGeom>
          <a:noFill/>
          <a:ln w="9525">
            <a:noFill/>
            <a:miter lim="800000"/>
            <a:headEnd/>
            <a:tailEnd/>
          </a:ln>
        </p:spPr>
      </p:pic>
      <p:cxnSp>
        <p:nvCxnSpPr>
          <p:cNvPr id="18" name="Straight Connector 17"/>
          <p:cNvCxnSpPr/>
          <p:nvPr/>
        </p:nvCxnSpPr>
        <p:spPr>
          <a:xfrm flipH="1">
            <a:off x="381000" y="3474720"/>
            <a:ext cx="6858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9600" y="3581400"/>
            <a:ext cx="2971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85800" y="1524000"/>
            <a:ext cx="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itle 2">
            <a:extLst>
              <a:ext uri="{FF2B5EF4-FFF2-40B4-BE49-F238E27FC236}">
                <a16:creationId xmlns:a16="http://schemas.microsoft.com/office/drawing/2014/main" id="{F15D619B-04DF-4998-B761-446B356FCAF3}"/>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dirty="0"/>
              <a:t>Principal Component Analysis (Signal to noise ratio)</a:t>
            </a:r>
          </a:p>
        </p:txBody>
      </p:sp>
      <p:sp>
        <p:nvSpPr>
          <p:cNvPr id="2" name="TextBox 1">
            <a:extLst>
              <a:ext uri="{FF2B5EF4-FFF2-40B4-BE49-F238E27FC236}">
                <a16:creationId xmlns:a16="http://schemas.microsoft.com/office/drawing/2014/main" id="{B77C6C06-9A09-4281-A9B0-89DAE9F1C085}"/>
              </a:ext>
            </a:extLst>
          </p:cNvPr>
          <p:cNvSpPr txBox="1"/>
          <p:nvPr/>
        </p:nvSpPr>
        <p:spPr>
          <a:xfrm>
            <a:off x="188682" y="5105400"/>
            <a:ext cx="4002318" cy="738664"/>
          </a:xfrm>
          <a:prstGeom prst="rect">
            <a:avLst/>
          </a:prstGeom>
          <a:noFill/>
        </p:spPr>
        <p:txBody>
          <a:bodyPr wrap="square" rtlCol="0">
            <a:spAutoFit/>
          </a:bodyPr>
          <a:lstStyle/>
          <a:p>
            <a:r>
              <a:rPr lang="en-US" sz="1400" dirty="0" err="1">
                <a:solidFill>
                  <a:srgbClr val="00B050"/>
                </a:solidFill>
              </a:rPr>
              <a:t>X_std_df</a:t>
            </a:r>
            <a:r>
              <a:rPr lang="en-US" sz="1400" dirty="0">
                <a:solidFill>
                  <a:srgbClr val="00B050"/>
                </a:solidFill>
              </a:rPr>
              <a:t> = </a:t>
            </a:r>
            <a:r>
              <a:rPr lang="en-US" sz="1400" dirty="0" err="1">
                <a:solidFill>
                  <a:srgbClr val="00B050"/>
                </a:solidFill>
              </a:rPr>
              <a:t>pd.DataFrame</a:t>
            </a:r>
            <a:r>
              <a:rPr lang="en-US" sz="1400" dirty="0">
                <a:solidFill>
                  <a:srgbClr val="00B050"/>
                </a:solidFill>
              </a:rPr>
              <a:t>(</a:t>
            </a:r>
            <a:r>
              <a:rPr lang="en-US" sz="1400" dirty="0" err="1">
                <a:solidFill>
                  <a:srgbClr val="00B050"/>
                </a:solidFill>
              </a:rPr>
              <a:t>X_std</a:t>
            </a:r>
            <a:r>
              <a:rPr lang="en-US" sz="1400" dirty="0">
                <a:solidFill>
                  <a:srgbClr val="00B050"/>
                </a:solidFill>
              </a:rPr>
              <a:t>)</a:t>
            </a:r>
          </a:p>
          <a:p>
            <a:r>
              <a:rPr lang="en-US" sz="1400" dirty="0">
                <a:solidFill>
                  <a:srgbClr val="00B050"/>
                </a:solidFill>
              </a:rPr>
              <a:t>axes = </a:t>
            </a:r>
            <a:r>
              <a:rPr lang="en-US" sz="1400" dirty="0" err="1">
                <a:solidFill>
                  <a:srgbClr val="00B050"/>
                </a:solidFill>
              </a:rPr>
              <a:t>pd.plotting.scatter_matrix</a:t>
            </a:r>
            <a:r>
              <a:rPr lang="en-US" sz="1400" dirty="0">
                <a:solidFill>
                  <a:srgbClr val="00B050"/>
                </a:solidFill>
              </a:rPr>
              <a:t>(</a:t>
            </a:r>
            <a:r>
              <a:rPr lang="en-US" sz="1400" dirty="0" err="1">
                <a:solidFill>
                  <a:srgbClr val="00B050"/>
                </a:solidFill>
              </a:rPr>
              <a:t>X_std_df</a:t>
            </a:r>
            <a:r>
              <a:rPr lang="en-US" sz="1400" dirty="0">
                <a:solidFill>
                  <a:srgbClr val="00B050"/>
                </a:solidFill>
              </a:rPr>
              <a:t>)</a:t>
            </a:r>
          </a:p>
          <a:p>
            <a:r>
              <a:rPr lang="en-US" sz="1400" dirty="0" err="1">
                <a:solidFill>
                  <a:srgbClr val="00B050"/>
                </a:solidFill>
              </a:rPr>
              <a:t>plt.tight_layout</a:t>
            </a:r>
            <a:r>
              <a:rPr lang="en-US" sz="1400" dirty="0">
                <a:solidFill>
                  <a:srgbClr val="00B050"/>
                </a:solidFill>
              </a:rPr>
              <a:t>()</a:t>
            </a:r>
          </a:p>
        </p:txBody>
      </p:sp>
    </p:spTree>
    <p:extLst>
      <p:ext uri="{BB962C8B-B14F-4D97-AF65-F5344CB8AC3E}">
        <p14:creationId xmlns:p14="http://schemas.microsoft.com/office/powerpoint/2010/main" val="4041823198"/>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3400" y="1371600"/>
            <a:ext cx="4267200" cy="4247317"/>
          </a:xfrm>
          <a:prstGeom prst="rect">
            <a:avLst/>
          </a:prstGeom>
          <a:noFill/>
        </p:spPr>
        <p:txBody>
          <a:bodyPr wrap="square" rtlCol="0">
            <a:spAutoFit/>
          </a:bodyPr>
          <a:lstStyle/>
          <a:p>
            <a:endParaRPr lang="en-IN" dirty="0"/>
          </a:p>
          <a:p>
            <a:pPr marL="342900" indent="-342900">
              <a:buAutoNum type="arabicPeriod"/>
            </a:pPr>
            <a:r>
              <a:rPr lang="en-IN" dirty="0"/>
              <a:t>Variance is measured within the dimensions and co-variance is among the dimensions</a:t>
            </a:r>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Express total variance (variance and cross variance between dimensions as a matrix (variance matrix)</a:t>
            </a:r>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Covariance matrix is a mathematical representation of the total variance of individual dimension and across dimensions . </a:t>
            </a:r>
          </a:p>
        </p:txBody>
      </p:sp>
      <p:pic>
        <p:nvPicPr>
          <p:cNvPr id="1041409" name="Picture 1"/>
          <p:cNvPicPr>
            <a:picLocks noChangeAspect="1" noChangeArrowheads="1"/>
          </p:cNvPicPr>
          <p:nvPr/>
        </p:nvPicPr>
        <p:blipFill>
          <a:blip r:embed="rId3" cstate="print"/>
          <a:srcRect/>
          <a:stretch>
            <a:fillRect/>
          </a:stretch>
        </p:blipFill>
        <p:spPr bwMode="auto">
          <a:xfrm>
            <a:off x="5105400" y="1600200"/>
            <a:ext cx="3314700" cy="1743075"/>
          </a:xfrm>
          <a:prstGeom prst="rect">
            <a:avLst/>
          </a:prstGeom>
          <a:noFill/>
          <a:ln w="9525">
            <a:noFill/>
            <a:miter lim="800000"/>
            <a:headEnd/>
            <a:tailEnd/>
          </a:ln>
        </p:spPr>
      </p:pic>
      <p:pic>
        <p:nvPicPr>
          <p:cNvPr id="1041410" name="Picture 2"/>
          <p:cNvPicPr>
            <a:picLocks noChangeAspect="1" noChangeArrowheads="1"/>
          </p:cNvPicPr>
          <p:nvPr/>
        </p:nvPicPr>
        <p:blipFill>
          <a:blip r:embed="rId4" cstate="print"/>
          <a:srcRect/>
          <a:stretch>
            <a:fillRect/>
          </a:stretch>
        </p:blipFill>
        <p:spPr bwMode="auto">
          <a:xfrm>
            <a:off x="4876800" y="4186332"/>
            <a:ext cx="4029075" cy="1071468"/>
          </a:xfrm>
          <a:prstGeom prst="rect">
            <a:avLst/>
          </a:prstGeom>
          <a:noFill/>
          <a:ln w="9525">
            <a:noFill/>
            <a:miter lim="800000"/>
            <a:headEnd/>
            <a:tailEnd/>
          </a:ln>
        </p:spPr>
      </p:pic>
      <p:sp>
        <p:nvSpPr>
          <p:cNvPr id="6" name="TextBox 5"/>
          <p:cNvSpPr txBox="1"/>
          <p:nvPr/>
        </p:nvSpPr>
        <p:spPr>
          <a:xfrm>
            <a:off x="5486400" y="5562600"/>
            <a:ext cx="3505200" cy="276999"/>
          </a:xfrm>
          <a:prstGeom prst="rect">
            <a:avLst/>
          </a:prstGeom>
          <a:noFill/>
        </p:spPr>
        <p:txBody>
          <a:bodyPr wrap="square" rtlCol="0">
            <a:spAutoFit/>
          </a:bodyPr>
          <a:lstStyle/>
          <a:p>
            <a:r>
              <a:rPr lang="en-IN" sz="1200" dirty="0"/>
              <a:t>Covariance matrix for three dimensions </a:t>
            </a:r>
            <a:r>
              <a:rPr lang="en-IN" sz="1200" dirty="0" err="1"/>
              <a:t>x,y</a:t>
            </a:r>
            <a:r>
              <a:rPr lang="en-IN" sz="1200" dirty="0"/>
              <a:t> and z</a:t>
            </a:r>
          </a:p>
        </p:txBody>
      </p:sp>
      <p:sp>
        <p:nvSpPr>
          <p:cNvPr id="7" name="Title 2">
            <a:extLst>
              <a:ext uri="{FF2B5EF4-FFF2-40B4-BE49-F238E27FC236}">
                <a16:creationId xmlns:a16="http://schemas.microsoft.com/office/drawing/2014/main" id="{B0D313BF-89AB-4A57-A11B-D5572ED06665}"/>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dirty="0"/>
              <a:t>Principal Component Covariance Matrix</a:t>
            </a:r>
          </a:p>
        </p:txBody>
      </p:sp>
      <p:sp>
        <p:nvSpPr>
          <p:cNvPr id="2" name="Rectangle 1">
            <a:extLst>
              <a:ext uri="{FF2B5EF4-FFF2-40B4-BE49-F238E27FC236}">
                <a16:creationId xmlns:a16="http://schemas.microsoft.com/office/drawing/2014/main" id="{5C0608BA-449B-4DBF-A5A7-6FAAB2B62D22}"/>
              </a:ext>
            </a:extLst>
          </p:cNvPr>
          <p:cNvSpPr/>
          <p:nvPr/>
        </p:nvSpPr>
        <p:spPr>
          <a:xfrm>
            <a:off x="3929923" y="5967651"/>
            <a:ext cx="4953000" cy="369332"/>
          </a:xfrm>
          <a:prstGeom prst="rect">
            <a:avLst/>
          </a:prstGeom>
        </p:spPr>
        <p:txBody>
          <a:bodyPr wrap="square">
            <a:spAutoFit/>
          </a:bodyPr>
          <a:lstStyle/>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3805143930"/>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4800600" y="2560320"/>
            <a:ext cx="2952750" cy="2286000"/>
          </a:xfrm>
          <a:prstGeom prst="rect">
            <a:avLst/>
          </a:prstGeom>
          <a:noFill/>
          <a:ln w="9525">
            <a:noFill/>
            <a:miter lim="800000"/>
            <a:headEnd/>
            <a:tailEnd/>
          </a:ln>
        </p:spPr>
      </p:pic>
      <p:sp>
        <p:nvSpPr>
          <p:cNvPr id="16" name="TextBox 15"/>
          <p:cNvSpPr txBox="1"/>
          <p:nvPr/>
        </p:nvSpPr>
        <p:spPr>
          <a:xfrm>
            <a:off x="381000" y="1371600"/>
            <a:ext cx="4572000" cy="3139321"/>
          </a:xfrm>
          <a:prstGeom prst="rect">
            <a:avLst/>
          </a:prstGeom>
          <a:noFill/>
        </p:spPr>
        <p:txBody>
          <a:bodyPr wrap="square" rtlCol="0">
            <a:spAutoFit/>
          </a:bodyPr>
          <a:lstStyle/>
          <a:p>
            <a:endParaRPr lang="en-IN" dirty="0"/>
          </a:p>
          <a:p>
            <a:pPr marL="342900" indent="-342900">
              <a:buAutoNum type="arabicPeriod"/>
            </a:pPr>
            <a:r>
              <a:rPr lang="en-IN" dirty="0"/>
              <a:t>The mean is subtracted from all the points on both dimensions i.e. (xi – </a:t>
            </a:r>
            <a:r>
              <a:rPr lang="en-IN" dirty="0" err="1"/>
              <a:t>xbar</a:t>
            </a:r>
            <a:r>
              <a:rPr lang="en-IN" dirty="0"/>
              <a:t>) and (</a:t>
            </a:r>
            <a:r>
              <a:rPr lang="en-IN" dirty="0" err="1"/>
              <a:t>yi</a:t>
            </a:r>
            <a:r>
              <a:rPr lang="en-IN" dirty="0"/>
              <a:t> – </a:t>
            </a:r>
            <a:r>
              <a:rPr lang="en-IN" dirty="0" err="1"/>
              <a:t>ybar</a:t>
            </a:r>
            <a:r>
              <a:rPr lang="en-IN" dirty="0"/>
              <a:t>)</a:t>
            </a:r>
          </a:p>
          <a:p>
            <a:pPr marL="342900" indent="-342900">
              <a:buAutoNum type="arabicPeriod"/>
            </a:pPr>
            <a:endParaRPr lang="en-IN" dirty="0"/>
          </a:p>
          <a:p>
            <a:pPr marL="342900" indent="-342900">
              <a:buAutoNum type="arabicPeriod"/>
            </a:pPr>
            <a:r>
              <a:rPr lang="en-IN" dirty="0"/>
              <a:t>The dimensions are transformed using algebra into new set of dimensions</a:t>
            </a:r>
          </a:p>
          <a:p>
            <a:pPr marL="342900" indent="-342900">
              <a:buAutoNum type="arabicPeriod"/>
            </a:pPr>
            <a:endParaRPr lang="en-IN" dirty="0"/>
          </a:p>
          <a:p>
            <a:pPr marL="342900" indent="-342900">
              <a:buAutoNum type="arabicPeriod"/>
            </a:pPr>
            <a:r>
              <a:rPr lang="en-IN" dirty="0"/>
              <a:t>The transformation is a rotation of axes in mathematical space</a:t>
            </a:r>
          </a:p>
          <a:p>
            <a:pPr marL="342900" indent="-342900">
              <a:buAutoNum type="arabicPeriod"/>
            </a:pPr>
            <a:endParaRPr lang="en-IN" dirty="0"/>
          </a:p>
        </p:txBody>
      </p:sp>
      <p:grpSp>
        <p:nvGrpSpPr>
          <p:cNvPr id="37" name="Group 36"/>
          <p:cNvGrpSpPr/>
          <p:nvPr/>
        </p:nvGrpSpPr>
        <p:grpSpPr>
          <a:xfrm>
            <a:off x="4206240" y="1524000"/>
            <a:ext cx="4328160" cy="4389120"/>
            <a:chOff x="2545080" y="2057400"/>
            <a:chExt cx="4008120" cy="3886200"/>
          </a:xfrm>
        </p:grpSpPr>
        <p:cxnSp>
          <p:nvCxnSpPr>
            <p:cNvPr id="8" name="Straight Connector 7"/>
            <p:cNvCxnSpPr/>
            <p:nvPr/>
          </p:nvCxnSpPr>
          <p:spPr>
            <a:xfrm>
              <a:off x="3916680" y="3962400"/>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26280" y="2057400"/>
              <a:ext cx="1" cy="21336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545080" y="2133600"/>
              <a:ext cx="3931920" cy="381000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10" name="Right Arrow 9"/>
          <p:cNvSpPr/>
          <p:nvPr/>
        </p:nvSpPr>
        <p:spPr>
          <a:xfrm rot="16200000">
            <a:off x="7353300" y="3924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p:cNvSpPr txBox="1"/>
          <p:nvPr/>
        </p:nvSpPr>
        <p:spPr>
          <a:xfrm>
            <a:off x="6172200" y="4495800"/>
            <a:ext cx="2971800" cy="307777"/>
          </a:xfrm>
          <a:prstGeom prst="rect">
            <a:avLst/>
          </a:prstGeom>
          <a:noFill/>
        </p:spPr>
        <p:txBody>
          <a:bodyPr wrap="square" rtlCol="0">
            <a:spAutoFit/>
          </a:bodyPr>
          <a:lstStyle/>
          <a:p>
            <a:r>
              <a:rPr lang="en-IN" sz="1400" dirty="0"/>
              <a:t>1 </a:t>
            </a:r>
            <a:r>
              <a:rPr lang="en-IN" sz="1400" dirty="0" err="1"/>
              <a:t>st</a:t>
            </a:r>
            <a:r>
              <a:rPr lang="en-IN" sz="1400" dirty="0"/>
              <a:t> Principal Component</a:t>
            </a:r>
          </a:p>
        </p:txBody>
      </p:sp>
      <p:sp>
        <p:nvSpPr>
          <p:cNvPr id="13" name="TextBox 12"/>
          <p:cNvSpPr txBox="1"/>
          <p:nvPr/>
        </p:nvSpPr>
        <p:spPr>
          <a:xfrm rot="16200000">
            <a:off x="4250325" y="2055911"/>
            <a:ext cx="2438400" cy="307777"/>
          </a:xfrm>
          <a:prstGeom prst="rect">
            <a:avLst/>
          </a:prstGeom>
          <a:noFill/>
        </p:spPr>
        <p:txBody>
          <a:bodyPr wrap="square" rtlCol="0">
            <a:spAutoFit/>
          </a:bodyPr>
          <a:lstStyle/>
          <a:p>
            <a:r>
              <a:rPr lang="en-IN" sz="1400" dirty="0"/>
              <a:t>2</a:t>
            </a:r>
            <a:r>
              <a:rPr lang="en-IN" sz="1400" baseline="30000" dirty="0"/>
              <a:t>nd</a:t>
            </a:r>
            <a:r>
              <a:rPr lang="en-IN" sz="1400" dirty="0"/>
              <a:t> Principal Component</a:t>
            </a:r>
          </a:p>
        </p:txBody>
      </p:sp>
      <p:sp>
        <p:nvSpPr>
          <p:cNvPr id="14" name="Right Arrow 13"/>
          <p:cNvSpPr/>
          <p:nvPr/>
        </p:nvSpPr>
        <p:spPr>
          <a:xfrm>
            <a:off x="5715000" y="2400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TextBox 14"/>
          <p:cNvSpPr txBox="1"/>
          <p:nvPr/>
        </p:nvSpPr>
        <p:spPr>
          <a:xfrm>
            <a:off x="381000" y="838200"/>
            <a:ext cx="8077200" cy="369332"/>
          </a:xfrm>
          <a:prstGeom prst="rect">
            <a:avLst/>
          </a:prstGeom>
          <a:noFill/>
        </p:spPr>
        <p:txBody>
          <a:bodyPr wrap="square" rtlCol="0">
            <a:spAutoFit/>
          </a:bodyPr>
          <a:lstStyle/>
          <a:p>
            <a:r>
              <a:rPr lang="en-IN" b="1" dirty="0"/>
              <a:t>Improving SNR  through PCA ( Scaling the dimensions)</a:t>
            </a:r>
            <a:endParaRPr lang="en-IN" dirty="0">
              <a:solidFill>
                <a:schemeClr val="tx1">
                  <a:lumMod val="50000"/>
                  <a:lumOff val="50000"/>
                </a:schemeClr>
              </a:solidFill>
            </a:endParaRPr>
          </a:p>
        </p:txBody>
      </p:sp>
      <p:sp>
        <p:nvSpPr>
          <p:cNvPr id="3" name="Rectangle 2">
            <a:extLst>
              <a:ext uri="{FF2B5EF4-FFF2-40B4-BE49-F238E27FC236}">
                <a16:creationId xmlns:a16="http://schemas.microsoft.com/office/drawing/2014/main" id="{32E26D39-C9D9-4CF9-86EB-C69D432CA125}"/>
              </a:ext>
            </a:extLst>
          </p:cNvPr>
          <p:cNvSpPr/>
          <p:nvPr/>
        </p:nvSpPr>
        <p:spPr>
          <a:xfrm>
            <a:off x="2667000" y="5006340"/>
            <a:ext cx="5785116" cy="646331"/>
          </a:xfrm>
          <a:prstGeom prst="rect">
            <a:avLst/>
          </a:prstGeom>
        </p:spPr>
        <p:txBody>
          <a:bodyPr wrap="square">
            <a:spAutoFit/>
          </a:bodyPr>
          <a:lstStyle/>
          <a:p>
            <a:r>
              <a:rPr lang="en-US" dirty="0" err="1">
                <a:solidFill>
                  <a:srgbClr val="00B050"/>
                </a:solidFill>
              </a:rPr>
              <a:t>X_std</a:t>
            </a:r>
            <a:r>
              <a:rPr lang="en-US" dirty="0">
                <a:solidFill>
                  <a:srgbClr val="00B050"/>
                </a:solidFill>
              </a:rPr>
              <a:t> = </a:t>
            </a:r>
            <a:r>
              <a:rPr lang="en-US" dirty="0" err="1">
                <a:solidFill>
                  <a:srgbClr val="00B050"/>
                </a:solidFill>
              </a:rPr>
              <a:t>StandardScaler</a:t>
            </a:r>
            <a:r>
              <a:rPr lang="en-US" dirty="0">
                <a:solidFill>
                  <a:srgbClr val="00B050"/>
                </a:solidFill>
              </a:rPr>
              <a:t>().</a:t>
            </a:r>
            <a:r>
              <a:rPr lang="en-US" dirty="0" err="1">
                <a:solidFill>
                  <a:srgbClr val="00B050"/>
                </a:solidFill>
              </a:rPr>
              <a:t>fit_transform</a:t>
            </a:r>
            <a:r>
              <a:rPr lang="en-US" dirty="0">
                <a:solidFill>
                  <a:srgbClr val="00B050"/>
                </a:solidFill>
              </a:rPr>
              <a:t>(X)</a:t>
            </a:r>
          </a:p>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11923343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520000">
                                      <p:cBhvr>
                                        <p:cTn id="6" dur="2000" fill="hold"/>
                                        <p:tgtEl>
                                          <p:spTgt spid="3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460000">
                                      <p:cBhvr>
                                        <p:cTn id="10" dur="2000" fill="hold"/>
                                        <p:tgtEl>
                                          <p:spTgt spid="2051"/>
                                        </p:tgtEl>
                                        <p:attrNameLst>
                                          <p:attrName>r</p:attrName>
                                        </p:attrNameLst>
                                      </p:cBhvr>
                                    </p:animRot>
                                  </p:childTnLst>
                                </p:cTn>
                              </p:par>
                              <p:par>
                                <p:cTn id="11" presetID="8" presetClass="emph" presetSubtype="0" fill="hold" nodeType="withEffect">
                                  <p:stCondLst>
                                    <p:cond delay="0"/>
                                  </p:stCondLst>
                                  <p:childTnLst>
                                    <p:animRot by="2580000">
                                      <p:cBhvr>
                                        <p:cTn id="12" dur="2000" fill="hold"/>
                                        <p:tgtEl>
                                          <p:spTgt spid="3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7" presetClass="emph" presetSubtype="0" repeatCount="indefinite" fill="hold" grpId="1" nodeType="withEffect">
                                  <p:stCondLst>
                                    <p:cond delay="0"/>
                                  </p:stCondLst>
                                  <p:childTnLst>
                                    <p:animClr clrSpc="rgb" dir="cw">
                                      <p:cBhvr override="childStyle">
                                        <p:cTn id="24" dur="250" autoRev="1" fill="hold"/>
                                        <p:tgtEl>
                                          <p:spTgt spid="11"/>
                                        </p:tgtEl>
                                        <p:attrNameLst>
                                          <p:attrName>style.color</p:attrName>
                                        </p:attrNameLst>
                                      </p:cBhvr>
                                      <p:to>
                                        <a:schemeClr val="bg1"/>
                                      </p:to>
                                    </p:animClr>
                                    <p:animClr clrSpc="rgb" dir="cw">
                                      <p:cBhvr>
                                        <p:cTn id="25" dur="250" autoRev="1" fill="hold"/>
                                        <p:tgtEl>
                                          <p:spTgt spid="11"/>
                                        </p:tgtEl>
                                        <p:attrNameLst>
                                          <p:attrName>fillcolor</p:attrName>
                                        </p:attrNameLst>
                                      </p:cBhvr>
                                      <p:to>
                                        <a:schemeClr val="bg1"/>
                                      </p:to>
                                    </p:animClr>
                                    <p:set>
                                      <p:cBhvr>
                                        <p:cTn id="26" dur="250" autoRev="1" fill="hold"/>
                                        <p:tgtEl>
                                          <p:spTgt spid="11"/>
                                        </p:tgtEl>
                                        <p:attrNameLst>
                                          <p:attrName>fill.type</p:attrName>
                                        </p:attrNameLst>
                                      </p:cBhvr>
                                      <p:to>
                                        <p:strVal val="solid"/>
                                      </p:to>
                                    </p:set>
                                    <p:set>
                                      <p:cBhvr>
                                        <p:cTn id="27" dur="250" autoRev="1" fill="hold"/>
                                        <p:tgtEl>
                                          <p:spTgt spid="11"/>
                                        </p:tgtEl>
                                        <p:attrNameLst>
                                          <p:attrName>fill.on</p:attrName>
                                        </p:attrNameLst>
                                      </p:cBhvr>
                                      <p:to>
                                        <p:strVal val="true"/>
                                      </p:to>
                                    </p:set>
                                  </p:childTnLst>
                                </p:cTn>
                              </p:par>
                              <p:par>
                                <p:cTn id="28" presetID="27" presetClass="emph" presetSubtype="0" repeatCount="indefinite" fill="hold" grpId="1" nodeType="withEffect">
                                  <p:stCondLst>
                                    <p:cond delay="0"/>
                                  </p:stCondLst>
                                  <p:childTnLst>
                                    <p:animClr clrSpc="rgb" dir="cw">
                                      <p:cBhvr override="childStyle">
                                        <p:cTn id="29" dur="250" autoRev="1" fill="hold"/>
                                        <p:tgtEl>
                                          <p:spTgt spid="10"/>
                                        </p:tgtEl>
                                        <p:attrNameLst>
                                          <p:attrName>style.color</p:attrName>
                                        </p:attrNameLst>
                                      </p:cBhvr>
                                      <p:to>
                                        <a:schemeClr val="bg1"/>
                                      </p:to>
                                    </p:animClr>
                                    <p:animClr clrSpc="rgb" dir="cw">
                                      <p:cBhvr>
                                        <p:cTn id="30" dur="250" autoRev="1" fill="hold"/>
                                        <p:tgtEl>
                                          <p:spTgt spid="10"/>
                                        </p:tgtEl>
                                        <p:attrNameLst>
                                          <p:attrName>fillcolor</p:attrName>
                                        </p:attrNameLst>
                                      </p:cBhvr>
                                      <p:to>
                                        <a:schemeClr val="bg1"/>
                                      </p:to>
                                    </p:animClr>
                                    <p:set>
                                      <p:cBhvr>
                                        <p:cTn id="31" dur="250" autoRev="1" fill="hold"/>
                                        <p:tgtEl>
                                          <p:spTgt spid="10"/>
                                        </p:tgtEl>
                                        <p:attrNameLst>
                                          <p:attrName>fill.type</p:attrName>
                                        </p:attrNameLst>
                                      </p:cBhvr>
                                      <p:to>
                                        <p:strVal val="solid"/>
                                      </p:to>
                                    </p:set>
                                    <p:set>
                                      <p:cBhvr>
                                        <p:cTn id="32" dur="250" autoRev="1" fill="hold"/>
                                        <p:tgtEl>
                                          <p:spTgt spid="10"/>
                                        </p:tgtEl>
                                        <p:attrNameLst>
                                          <p:attrName>fill.on</p:attrName>
                                        </p:attrNameLst>
                                      </p:cBhvr>
                                      <p:to>
                                        <p:strVal val="true"/>
                                      </p:to>
                                    </p:set>
                                  </p:childTnLst>
                                </p:cTn>
                              </p:par>
                              <p:par>
                                <p:cTn id="33" presetID="27" presetClass="emph" presetSubtype="0" repeatCount="indefinite" fill="hold" grpId="1" nodeType="withEffect">
                                  <p:stCondLst>
                                    <p:cond delay="0"/>
                                  </p:stCondLst>
                                  <p:childTnLst>
                                    <p:animClr clrSpc="rgb" dir="cw">
                                      <p:cBhvr override="childStyle">
                                        <p:cTn id="34" dur="250" autoRev="1" fill="hold"/>
                                        <p:tgtEl>
                                          <p:spTgt spid="14"/>
                                        </p:tgtEl>
                                        <p:attrNameLst>
                                          <p:attrName>style.color</p:attrName>
                                        </p:attrNameLst>
                                      </p:cBhvr>
                                      <p:to>
                                        <a:schemeClr val="bg1"/>
                                      </p:to>
                                    </p:animClr>
                                    <p:animClr clrSpc="rgb" dir="cw">
                                      <p:cBhvr>
                                        <p:cTn id="35" dur="250" autoRev="1" fill="hold"/>
                                        <p:tgtEl>
                                          <p:spTgt spid="14"/>
                                        </p:tgtEl>
                                        <p:attrNameLst>
                                          <p:attrName>fillcolor</p:attrName>
                                        </p:attrNameLst>
                                      </p:cBhvr>
                                      <p:to>
                                        <a:schemeClr val="bg1"/>
                                      </p:to>
                                    </p:animClr>
                                    <p:set>
                                      <p:cBhvr>
                                        <p:cTn id="36" dur="250" autoRev="1" fill="hold"/>
                                        <p:tgtEl>
                                          <p:spTgt spid="14"/>
                                        </p:tgtEl>
                                        <p:attrNameLst>
                                          <p:attrName>fill.type</p:attrName>
                                        </p:attrNameLst>
                                      </p:cBhvr>
                                      <p:to>
                                        <p:strVal val="solid"/>
                                      </p:to>
                                    </p:set>
                                    <p:set>
                                      <p:cBhvr>
                                        <p:cTn id="37" dur="250" autoRev="1" fill="hold"/>
                                        <p:tgtEl>
                                          <p:spTgt spid="14"/>
                                        </p:tgtEl>
                                        <p:attrNameLst>
                                          <p:attrName>fill.on</p:attrName>
                                        </p:attrNameLst>
                                      </p:cBhvr>
                                      <p:to>
                                        <p:strVal val="true"/>
                                      </p:to>
                                    </p:set>
                                  </p:childTnLst>
                                </p:cTn>
                              </p:par>
                              <p:par>
                                <p:cTn id="38" presetID="27" presetClass="emph" presetSubtype="0" repeatCount="indefinite" fill="hold" grpId="1" nodeType="withEffect">
                                  <p:stCondLst>
                                    <p:cond delay="0"/>
                                  </p:stCondLst>
                                  <p:childTnLst>
                                    <p:animClr clrSpc="rgb" dir="cw">
                                      <p:cBhvr override="childStyle">
                                        <p:cTn id="39" dur="250" autoRev="1" fill="hold"/>
                                        <p:tgtEl>
                                          <p:spTgt spid="13"/>
                                        </p:tgtEl>
                                        <p:attrNameLst>
                                          <p:attrName>style.color</p:attrName>
                                        </p:attrNameLst>
                                      </p:cBhvr>
                                      <p:to>
                                        <a:schemeClr val="bg1"/>
                                      </p:to>
                                    </p:animClr>
                                    <p:animClr clrSpc="rgb" dir="cw">
                                      <p:cBhvr>
                                        <p:cTn id="40" dur="250" autoRev="1" fill="hold"/>
                                        <p:tgtEl>
                                          <p:spTgt spid="13"/>
                                        </p:tgtEl>
                                        <p:attrNameLst>
                                          <p:attrName>fillcolor</p:attrName>
                                        </p:attrNameLst>
                                      </p:cBhvr>
                                      <p:to>
                                        <a:schemeClr val="bg1"/>
                                      </p:to>
                                    </p:animClr>
                                    <p:set>
                                      <p:cBhvr>
                                        <p:cTn id="41" dur="250" autoRev="1" fill="hold"/>
                                        <p:tgtEl>
                                          <p:spTgt spid="13"/>
                                        </p:tgtEl>
                                        <p:attrNameLst>
                                          <p:attrName>fill.type</p:attrName>
                                        </p:attrNameLst>
                                      </p:cBhvr>
                                      <p:to>
                                        <p:strVal val="solid"/>
                                      </p:to>
                                    </p:set>
                                    <p:set>
                                      <p:cBhvr>
                                        <p:cTn id="42" dur="250" autoRev="1" fill="hold"/>
                                        <p:tgtEl>
                                          <p:spTgt spid="13"/>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P spid="11" grpId="1"/>
      <p:bldP spid="11" grpId="2"/>
      <p:bldP spid="13" grpId="0"/>
      <p:bldP spid="13" grpId="1"/>
      <p:bldP spid="13" grpId="2"/>
      <p:bldP spid="14" grpId="0" animBg="1"/>
      <p:bldP spid="14" grpId="1" animBg="1"/>
      <p:bldP spid="1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Clustering types</a:t>
            </a:r>
          </a:p>
        </p:txBody>
      </p:sp>
      <p:sp>
        <p:nvSpPr>
          <p:cNvPr id="340995" name="Rectangle 3"/>
          <p:cNvSpPr>
            <a:spLocks noGrp="1" noChangeArrowheads="1"/>
          </p:cNvSpPr>
          <p:nvPr>
            <p:ph idx="4294967295"/>
          </p:nvPr>
        </p:nvSpPr>
        <p:spPr>
          <a:xfrm>
            <a:off x="348336" y="1066800"/>
            <a:ext cx="8229600" cy="2745367"/>
          </a:xfrm>
        </p:spPr>
        <p:txBody>
          <a:bodyPr>
            <a:spAutoFit/>
          </a:bodyPr>
          <a:lstStyle/>
          <a:p>
            <a:pPr marL="342900" indent="-342900">
              <a:buFont typeface="+mj-lt"/>
              <a:buAutoNum type="arabicPeriod"/>
            </a:pPr>
            <a:r>
              <a:rPr lang="en-IN" sz="1600" dirty="0"/>
              <a:t>Two broad categories of clustering include hierarchical (agglomerative, divisive) and non hierarchical</a:t>
            </a:r>
          </a:p>
          <a:p>
            <a:pPr marL="342900" indent="-342900">
              <a:buFont typeface="+mj-lt"/>
              <a:buAutoNum type="arabicPeriod"/>
            </a:pPr>
            <a:endParaRPr lang="en-IN" sz="1600" dirty="0"/>
          </a:p>
          <a:p>
            <a:pPr marL="342900" indent="-342900">
              <a:buFont typeface="+mj-lt"/>
              <a:buAutoNum type="arabicPeriod"/>
            </a:pPr>
            <a:r>
              <a:rPr lang="en-IN" sz="1600" dirty="0"/>
              <a:t>Hierarchical clustering</a:t>
            </a:r>
          </a:p>
          <a:p>
            <a:pPr marL="854075" lvl="1" indent="-342900">
              <a:buFont typeface="+mj-lt"/>
              <a:buAutoNum type="alphaLcParenR"/>
            </a:pPr>
            <a:r>
              <a:rPr lang="en-IN" sz="1400" dirty="0"/>
              <a:t>Agglomerative clustering algorithm uses a bottom-up approach and merges smaller clusters into larger ones</a:t>
            </a:r>
          </a:p>
          <a:p>
            <a:pPr marL="854075" lvl="1" indent="-342900">
              <a:buFont typeface="+mj-lt"/>
              <a:buAutoNum type="alphaLcParenR"/>
            </a:pPr>
            <a:r>
              <a:rPr lang="en-IN" sz="1400" dirty="0"/>
              <a:t>Divisive clustering uses top-bottom approach to break a large cluster into smaller clusters</a:t>
            </a:r>
          </a:p>
          <a:p>
            <a:pPr marL="342900" indent="-342900">
              <a:buFont typeface="+mj-lt"/>
              <a:buAutoNum type="arabicPeriod"/>
            </a:pPr>
            <a:endParaRPr lang="en-IN" sz="1600" dirty="0"/>
          </a:p>
          <a:p>
            <a:pPr marL="342900" indent="-342900">
              <a:buFont typeface="+mj-lt"/>
              <a:buAutoNum type="arabicPeriod"/>
            </a:pPr>
            <a:r>
              <a:rPr lang="en-IN" sz="1600" dirty="0"/>
              <a:t>Non-hierarchical / partitional clusters are formed on assumption that the clusters are disjoint and there is no hierarchical relation between them. K Means is an example</a:t>
            </a:r>
          </a:p>
        </p:txBody>
      </p:sp>
    </p:spTree>
    <p:extLst>
      <p:ext uri="{BB962C8B-B14F-4D97-AF65-F5344CB8AC3E}">
        <p14:creationId xmlns:p14="http://schemas.microsoft.com/office/powerpoint/2010/main" val="3125226027"/>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3400" y="1371600"/>
            <a:ext cx="8077200" cy="4247317"/>
          </a:xfrm>
          <a:prstGeom prst="rect">
            <a:avLst/>
          </a:prstGeom>
          <a:noFill/>
        </p:spPr>
        <p:txBody>
          <a:bodyPr wrap="square" rtlCol="0">
            <a:spAutoFit/>
          </a:bodyPr>
          <a:lstStyle/>
          <a:p>
            <a:endParaRPr lang="en-IN" dirty="0"/>
          </a:p>
          <a:p>
            <a:pPr marL="342900" indent="-342900">
              <a:buFont typeface="+mj-lt"/>
              <a:buAutoNum type="arabicPeriod" startAt="4"/>
            </a:pPr>
            <a:r>
              <a:rPr lang="en-IN" dirty="0"/>
              <a:t>Multiplying the two matrices produces a matrix of total variance also called covariance matrix (a square and symmetric matrix).</a:t>
            </a:r>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a:p>
            <a:pPr marL="342900" indent="-342900">
              <a:buAutoNum type="arabicPeriod" startAt="4"/>
            </a:pPr>
            <a:endParaRPr lang="en-IN" dirty="0"/>
          </a:p>
        </p:txBody>
      </p:sp>
      <p:pic>
        <p:nvPicPr>
          <p:cNvPr id="1265667" name="Picture 3"/>
          <p:cNvPicPr>
            <a:picLocks noChangeAspect="1" noChangeArrowheads="1"/>
          </p:cNvPicPr>
          <p:nvPr/>
        </p:nvPicPr>
        <p:blipFill>
          <a:blip r:embed="rId3" cstate="print"/>
          <a:srcRect/>
          <a:stretch>
            <a:fillRect/>
          </a:stretch>
        </p:blipFill>
        <p:spPr bwMode="auto">
          <a:xfrm>
            <a:off x="1752600" y="3048000"/>
            <a:ext cx="228600" cy="1371600"/>
          </a:xfrm>
          <a:prstGeom prst="rect">
            <a:avLst/>
          </a:prstGeom>
          <a:noFill/>
          <a:ln w="9525">
            <a:noFill/>
            <a:miter lim="800000"/>
            <a:headEnd/>
            <a:tailEnd/>
          </a:ln>
        </p:spPr>
      </p:pic>
      <p:grpSp>
        <p:nvGrpSpPr>
          <p:cNvPr id="4" name="Group 3">
            <a:extLst>
              <a:ext uri="{FF2B5EF4-FFF2-40B4-BE49-F238E27FC236}">
                <a16:creationId xmlns:a16="http://schemas.microsoft.com/office/drawing/2014/main" id="{E37A0D5D-4E16-4B69-8016-6C0590B657DE}"/>
              </a:ext>
            </a:extLst>
          </p:cNvPr>
          <p:cNvGrpSpPr/>
          <p:nvPr/>
        </p:nvGrpSpPr>
        <p:grpSpPr>
          <a:xfrm>
            <a:off x="152400" y="2438400"/>
            <a:ext cx="5181600" cy="2286000"/>
            <a:chOff x="533400" y="2438400"/>
            <a:chExt cx="8067674" cy="2076450"/>
          </a:xfrm>
        </p:grpSpPr>
        <p:pic>
          <p:nvPicPr>
            <p:cNvPr id="1264642" name="Picture 2"/>
            <p:cNvPicPr>
              <a:picLocks noChangeAspect="1" noChangeArrowheads="1"/>
            </p:cNvPicPr>
            <p:nvPr/>
          </p:nvPicPr>
          <p:blipFill>
            <a:blip r:embed="rId4" cstate="print"/>
            <a:srcRect/>
            <a:stretch>
              <a:fillRect/>
            </a:stretch>
          </p:blipFill>
          <p:spPr bwMode="auto">
            <a:xfrm>
              <a:off x="3209925" y="2895600"/>
              <a:ext cx="2276475" cy="1619250"/>
            </a:xfrm>
            <a:prstGeom prst="rect">
              <a:avLst/>
            </a:prstGeom>
            <a:noFill/>
            <a:ln w="9525">
              <a:noFill/>
              <a:miter lim="800000"/>
              <a:headEnd/>
              <a:tailEnd/>
            </a:ln>
          </p:spPr>
        </p:pic>
        <p:grpSp>
          <p:nvGrpSpPr>
            <p:cNvPr id="2" name="Group 44"/>
            <p:cNvGrpSpPr/>
            <p:nvPr/>
          </p:nvGrpSpPr>
          <p:grpSpPr>
            <a:xfrm>
              <a:off x="533400" y="2438400"/>
              <a:ext cx="1990725" cy="1828800"/>
              <a:chOff x="838200" y="3733800"/>
              <a:chExt cx="1990725" cy="1828800"/>
            </a:xfrm>
          </p:grpSpPr>
          <p:pic>
            <p:nvPicPr>
              <p:cNvPr id="1265666" name="Picture 2"/>
              <p:cNvPicPr>
                <a:picLocks noChangeAspect="1" noChangeArrowheads="1"/>
              </p:cNvPicPr>
              <p:nvPr/>
            </p:nvPicPr>
            <p:blipFill>
              <a:blip r:embed="rId5" cstate="print"/>
              <a:srcRect/>
              <a:stretch>
                <a:fillRect/>
              </a:stretch>
            </p:blipFill>
            <p:spPr bwMode="auto">
              <a:xfrm>
                <a:off x="838200" y="4162425"/>
                <a:ext cx="1990725" cy="1400175"/>
              </a:xfrm>
              <a:prstGeom prst="rect">
                <a:avLst/>
              </a:prstGeom>
              <a:noFill/>
              <a:ln w="9525">
                <a:noFill/>
                <a:miter lim="800000"/>
                <a:headEnd/>
                <a:tailEnd/>
              </a:ln>
            </p:spPr>
          </p:pic>
          <p:pic>
            <p:nvPicPr>
              <p:cNvPr id="1265668" name="Picture 4"/>
              <p:cNvPicPr>
                <a:picLocks noChangeAspect="1" noChangeArrowheads="1"/>
              </p:cNvPicPr>
              <p:nvPr/>
            </p:nvPicPr>
            <p:blipFill>
              <a:blip r:embed="rId6" cstate="print"/>
              <a:srcRect/>
              <a:stretch>
                <a:fillRect/>
              </a:stretch>
            </p:blipFill>
            <p:spPr bwMode="auto">
              <a:xfrm>
                <a:off x="1619250" y="3733800"/>
                <a:ext cx="285750" cy="428625"/>
              </a:xfrm>
              <a:prstGeom prst="rect">
                <a:avLst/>
              </a:prstGeom>
              <a:noFill/>
              <a:ln w="9525">
                <a:noFill/>
                <a:miter lim="800000"/>
                <a:headEnd/>
                <a:tailEnd/>
              </a:ln>
            </p:spPr>
          </p:pic>
        </p:grpSp>
        <p:pic>
          <p:nvPicPr>
            <p:cNvPr id="1265669" name="Picture 5"/>
            <p:cNvPicPr>
              <a:picLocks noChangeAspect="1" noChangeArrowheads="1"/>
            </p:cNvPicPr>
            <p:nvPr/>
          </p:nvPicPr>
          <p:blipFill>
            <a:blip r:embed="rId7" cstate="print"/>
            <a:srcRect/>
            <a:stretch>
              <a:fillRect/>
            </a:stretch>
          </p:blipFill>
          <p:spPr bwMode="auto">
            <a:xfrm>
              <a:off x="4124325" y="2533650"/>
              <a:ext cx="314325" cy="361950"/>
            </a:xfrm>
            <a:prstGeom prst="rect">
              <a:avLst/>
            </a:prstGeom>
            <a:noFill/>
            <a:ln w="9525">
              <a:noFill/>
              <a:miter lim="800000"/>
              <a:headEnd/>
              <a:tailEnd/>
            </a:ln>
          </p:spPr>
        </p:pic>
        <p:pic>
          <p:nvPicPr>
            <p:cNvPr id="1265671" name="Picture 7"/>
            <p:cNvPicPr>
              <a:picLocks noChangeAspect="1" noChangeArrowheads="1"/>
            </p:cNvPicPr>
            <p:nvPr/>
          </p:nvPicPr>
          <p:blipFill>
            <a:blip r:embed="rId8" cstate="print"/>
            <a:srcRect/>
            <a:stretch>
              <a:fillRect/>
            </a:stretch>
          </p:blipFill>
          <p:spPr bwMode="auto">
            <a:xfrm>
              <a:off x="5514975" y="3400425"/>
              <a:ext cx="276225" cy="276225"/>
            </a:xfrm>
            <a:prstGeom prst="rect">
              <a:avLst/>
            </a:prstGeom>
            <a:noFill/>
            <a:ln w="9525">
              <a:noFill/>
              <a:miter lim="800000"/>
              <a:headEnd/>
              <a:tailEnd/>
            </a:ln>
          </p:spPr>
        </p:pic>
        <p:pic>
          <p:nvPicPr>
            <p:cNvPr id="1265672" name="Picture 8"/>
            <p:cNvPicPr>
              <a:picLocks noChangeAspect="1" noChangeArrowheads="1"/>
            </p:cNvPicPr>
            <p:nvPr/>
          </p:nvPicPr>
          <p:blipFill>
            <a:blip r:embed="rId9" cstate="print"/>
            <a:srcRect/>
            <a:stretch>
              <a:fillRect/>
            </a:stretch>
          </p:blipFill>
          <p:spPr bwMode="auto">
            <a:xfrm>
              <a:off x="2743200" y="3295650"/>
              <a:ext cx="200025" cy="314325"/>
            </a:xfrm>
            <a:prstGeom prst="rect">
              <a:avLst/>
            </a:prstGeom>
            <a:noFill/>
            <a:ln w="9525">
              <a:noFill/>
              <a:miter lim="800000"/>
              <a:headEnd/>
              <a:tailEnd/>
            </a:ln>
          </p:spPr>
        </p:pic>
        <p:pic>
          <p:nvPicPr>
            <p:cNvPr id="48" name="Picture 2"/>
            <p:cNvPicPr>
              <a:picLocks noChangeAspect="1" noChangeArrowheads="1"/>
            </p:cNvPicPr>
            <p:nvPr/>
          </p:nvPicPr>
          <p:blipFill>
            <a:blip r:embed="rId10" cstate="print"/>
            <a:srcRect/>
            <a:stretch>
              <a:fillRect/>
            </a:stretch>
          </p:blipFill>
          <p:spPr bwMode="auto">
            <a:xfrm>
              <a:off x="5943599" y="2838450"/>
              <a:ext cx="2657475" cy="1371600"/>
            </a:xfrm>
            <a:prstGeom prst="rect">
              <a:avLst/>
            </a:prstGeom>
            <a:noFill/>
            <a:ln w="9525">
              <a:noFill/>
              <a:miter lim="800000"/>
              <a:headEnd/>
              <a:tailEnd/>
            </a:ln>
          </p:spPr>
        </p:pic>
      </p:grpSp>
      <p:sp>
        <p:nvSpPr>
          <p:cNvPr id="14" name="TextBox 13"/>
          <p:cNvSpPr txBox="1"/>
          <p:nvPr/>
        </p:nvSpPr>
        <p:spPr>
          <a:xfrm>
            <a:off x="533400" y="838200"/>
            <a:ext cx="8153400" cy="369332"/>
          </a:xfrm>
          <a:prstGeom prst="rect">
            <a:avLst/>
          </a:prstGeom>
          <a:noFill/>
        </p:spPr>
        <p:txBody>
          <a:bodyPr wrap="square" rtlCol="0">
            <a:spAutoFit/>
          </a:bodyPr>
          <a:lstStyle/>
          <a:p>
            <a:r>
              <a:rPr lang="en-IN" b="1" dirty="0"/>
              <a:t>PCA  (</a:t>
            </a:r>
            <a:r>
              <a:rPr lang="en-IN" dirty="0"/>
              <a:t>Calculating total variance (covariance and variance </a:t>
            </a:r>
            <a:r>
              <a:rPr lang="en-IN" b="1" dirty="0">
                <a:solidFill>
                  <a:schemeClr val="tx1">
                    <a:lumMod val="50000"/>
                    <a:lumOff val="50000"/>
                  </a:schemeClr>
                </a:solidFill>
              </a:rPr>
              <a:t>)</a:t>
            </a:r>
          </a:p>
        </p:txBody>
      </p:sp>
      <p:pic>
        <p:nvPicPr>
          <p:cNvPr id="3" name="Picture 2">
            <a:extLst>
              <a:ext uri="{FF2B5EF4-FFF2-40B4-BE49-F238E27FC236}">
                <a16:creationId xmlns:a16="http://schemas.microsoft.com/office/drawing/2014/main" id="{0F17B18F-6BCC-4E9D-A9B7-80109BA7D585}"/>
              </a:ext>
            </a:extLst>
          </p:cNvPr>
          <p:cNvPicPr>
            <a:picLocks noChangeAspect="1"/>
          </p:cNvPicPr>
          <p:nvPr/>
        </p:nvPicPr>
        <p:blipFill>
          <a:blip r:embed="rId11"/>
          <a:stretch>
            <a:fillRect/>
          </a:stretch>
        </p:blipFill>
        <p:spPr>
          <a:xfrm>
            <a:off x="6101578" y="4591622"/>
            <a:ext cx="2890022" cy="1879816"/>
          </a:xfrm>
          <a:prstGeom prst="rect">
            <a:avLst/>
          </a:prstGeom>
        </p:spPr>
      </p:pic>
      <p:sp>
        <p:nvSpPr>
          <p:cNvPr id="6" name="Arrow: Right 5">
            <a:extLst>
              <a:ext uri="{FF2B5EF4-FFF2-40B4-BE49-F238E27FC236}">
                <a16:creationId xmlns:a16="http://schemas.microsoft.com/office/drawing/2014/main" id="{06EA4FD0-050B-41A0-8526-BFC9202A078C}"/>
              </a:ext>
            </a:extLst>
          </p:cNvPr>
          <p:cNvSpPr/>
          <p:nvPr/>
        </p:nvSpPr>
        <p:spPr>
          <a:xfrm>
            <a:off x="5721331" y="5332292"/>
            <a:ext cx="463587" cy="3984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378EF54-B4B7-4DC5-A5A9-3EED7549FD3F}"/>
              </a:ext>
            </a:extLst>
          </p:cNvPr>
          <p:cNvSpPr/>
          <p:nvPr/>
        </p:nvSpPr>
        <p:spPr>
          <a:xfrm>
            <a:off x="4329684" y="4458748"/>
            <a:ext cx="484632" cy="4096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C8CAD-F53E-4B5F-8924-4AE1A8B82C21}"/>
              </a:ext>
            </a:extLst>
          </p:cNvPr>
          <p:cNvPicPr>
            <a:picLocks noChangeAspect="1"/>
          </p:cNvPicPr>
          <p:nvPr/>
        </p:nvPicPr>
        <p:blipFill>
          <a:blip r:embed="rId12"/>
          <a:stretch>
            <a:fillRect/>
          </a:stretch>
        </p:blipFill>
        <p:spPr>
          <a:xfrm>
            <a:off x="300853" y="5012419"/>
            <a:ext cx="5419725" cy="1038225"/>
          </a:xfrm>
          <a:prstGeom prst="rect">
            <a:avLst/>
          </a:prstGeom>
        </p:spPr>
      </p:pic>
    </p:spTree>
    <p:extLst>
      <p:ext uri="{BB962C8B-B14F-4D97-AF65-F5344CB8AC3E}">
        <p14:creationId xmlns:p14="http://schemas.microsoft.com/office/powerpoint/2010/main" val="3484905359"/>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3400" y="1252478"/>
            <a:ext cx="4038600" cy="4801314"/>
          </a:xfrm>
          <a:prstGeom prst="rect">
            <a:avLst/>
          </a:prstGeom>
          <a:noFill/>
        </p:spPr>
        <p:txBody>
          <a:bodyPr wrap="square" rtlCol="0">
            <a:spAutoFit/>
          </a:bodyPr>
          <a:lstStyle/>
          <a:p>
            <a:endParaRPr lang="en-IN" dirty="0"/>
          </a:p>
          <a:p>
            <a:pPr marL="342900" indent="-342900">
              <a:buFont typeface="+mj-lt"/>
              <a:buAutoNum type="arabicPeriod" startAt="5"/>
            </a:pPr>
            <a:r>
              <a:rPr lang="en-IN" dirty="0"/>
              <a:t>The original data points are now represented by the red dots on new dimensions</a:t>
            </a:r>
          </a:p>
          <a:p>
            <a:pPr marL="342900" indent="-342900">
              <a:buFont typeface="+mj-lt"/>
              <a:buAutoNum type="arabicPeriod" startAt="5"/>
            </a:pPr>
            <a:endParaRPr lang="en-IN" dirty="0"/>
          </a:p>
          <a:p>
            <a:pPr marL="342900" indent="-342900">
              <a:buFont typeface="+mj-lt"/>
              <a:buAutoNum type="arabicPeriod" startAt="5"/>
            </a:pPr>
            <a:r>
              <a:rPr lang="en-IN" dirty="0"/>
              <a:t>It also introduces error of representation  (vertical red lines from the blue dots to corresponding red dots on the new dimension)</a:t>
            </a:r>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r>
              <a:rPr lang="en-IN" dirty="0"/>
              <a:t>The axis rotation is done such that the new dimension </a:t>
            </a:r>
            <a:r>
              <a:rPr lang="en-IN" u="sng" dirty="0"/>
              <a:t>captures max variance in the data points and also reduces total error of  representation</a:t>
            </a:r>
          </a:p>
        </p:txBody>
      </p:sp>
      <p:pic>
        <p:nvPicPr>
          <p:cNvPr id="19" name="Picture 3"/>
          <p:cNvPicPr>
            <a:picLocks noChangeAspect="1" noChangeArrowheads="1"/>
          </p:cNvPicPr>
          <p:nvPr/>
        </p:nvPicPr>
        <p:blipFill>
          <a:blip r:embed="rId3" cstate="print"/>
          <a:srcRect/>
          <a:stretch>
            <a:fillRect/>
          </a:stretch>
        </p:blipFill>
        <p:spPr bwMode="auto">
          <a:xfrm rot="2116873">
            <a:off x="5185906" y="2206598"/>
            <a:ext cx="2714625" cy="1933575"/>
          </a:xfrm>
          <a:prstGeom prst="rect">
            <a:avLst/>
          </a:prstGeom>
          <a:noFill/>
          <a:ln w="9525">
            <a:noFill/>
            <a:miter lim="800000"/>
            <a:headEnd/>
            <a:tailEnd/>
          </a:ln>
        </p:spPr>
      </p:pic>
      <p:cxnSp>
        <p:nvCxnSpPr>
          <p:cNvPr id="8" name="Straight Connector 7"/>
          <p:cNvCxnSpPr/>
          <p:nvPr/>
        </p:nvCxnSpPr>
        <p:spPr>
          <a:xfrm>
            <a:off x="4724400" y="3070171"/>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477000" y="2133600"/>
            <a:ext cx="15240" cy="18288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74920" y="3662150"/>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7218045" y="3662150"/>
            <a:ext cx="685800" cy="246221"/>
          </a:xfrm>
          <a:prstGeom prst="rect">
            <a:avLst/>
          </a:prstGeom>
          <a:noFill/>
        </p:spPr>
        <p:txBody>
          <a:bodyPr wrap="square" rtlCol="0">
            <a:spAutoFit/>
          </a:bodyPr>
          <a:lstStyle/>
          <a:p>
            <a:r>
              <a:rPr lang="en-IN" sz="1000" dirty="0"/>
              <a:t>X max</a:t>
            </a:r>
          </a:p>
        </p:txBody>
      </p:sp>
      <p:sp>
        <p:nvSpPr>
          <p:cNvPr id="13" name="Left Brace 12"/>
          <p:cNvSpPr/>
          <p:nvPr/>
        </p:nvSpPr>
        <p:spPr>
          <a:xfrm rot="16200000">
            <a:off x="6075046" y="3146372"/>
            <a:ext cx="609600" cy="21335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4" name="TextBox 13"/>
          <p:cNvSpPr txBox="1"/>
          <p:nvPr/>
        </p:nvSpPr>
        <p:spPr>
          <a:xfrm>
            <a:off x="5998845" y="4365571"/>
            <a:ext cx="838200" cy="381000"/>
          </a:xfrm>
          <a:prstGeom prst="rect">
            <a:avLst/>
          </a:prstGeom>
          <a:noFill/>
        </p:spPr>
        <p:txBody>
          <a:bodyPr wrap="square" rtlCol="0">
            <a:spAutoFit/>
          </a:bodyPr>
          <a:lstStyle/>
          <a:p>
            <a:r>
              <a:rPr lang="en-IN" dirty="0"/>
              <a:t>Signal</a:t>
            </a:r>
          </a:p>
        </p:txBody>
      </p:sp>
      <p:cxnSp>
        <p:nvCxnSpPr>
          <p:cNvPr id="17" name="Straight Connector 16"/>
          <p:cNvCxnSpPr/>
          <p:nvPr/>
        </p:nvCxnSpPr>
        <p:spPr>
          <a:xfrm>
            <a:off x="5324475" y="2951109"/>
            <a:ext cx="9525" cy="72866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620000" y="2765371"/>
            <a:ext cx="0" cy="9144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p:cNvSpPr/>
          <p:nvPr/>
        </p:nvSpPr>
        <p:spPr>
          <a:xfrm>
            <a:off x="7718482" y="2718635"/>
            <a:ext cx="358718" cy="6563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3" name="TextBox 22"/>
          <p:cNvSpPr txBox="1"/>
          <p:nvPr/>
        </p:nvSpPr>
        <p:spPr>
          <a:xfrm>
            <a:off x="8153400" y="2841571"/>
            <a:ext cx="914400" cy="369332"/>
          </a:xfrm>
          <a:prstGeom prst="rect">
            <a:avLst/>
          </a:prstGeom>
          <a:noFill/>
        </p:spPr>
        <p:txBody>
          <a:bodyPr wrap="square" rtlCol="0">
            <a:spAutoFit/>
          </a:bodyPr>
          <a:lstStyle/>
          <a:p>
            <a:r>
              <a:rPr lang="en-IN" dirty="0"/>
              <a:t>Noise</a:t>
            </a:r>
          </a:p>
        </p:txBody>
      </p:sp>
      <p:sp>
        <p:nvSpPr>
          <p:cNvPr id="15" name="TextBox 14"/>
          <p:cNvSpPr txBox="1"/>
          <p:nvPr/>
        </p:nvSpPr>
        <p:spPr>
          <a:xfrm>
            <a:off x="381000" y="838200"/>
            <a:ext cx="8077200" cy="369332"/>
          </a:xfrm>
          <a:prstGeom prst="rect">
            <a:avLst/>
          </a:prstGeom>
          <a:noFill/>
        </p:spPr>
        <p:txBody>
          <a:bodyPr wrap="square" rtlCol="0">
            <a:spAutoFit/>
          </a:bodyPr>
          <a:lstStyle/>
          <a:p>
            <a:r>
              <a:rPr lang="en-IN" b="1" dirty="0"/>
              <a:t>Improving SNR  through PCA (Principal components)</a:t>
            </a:r>
            <a:endParaRPr lang="en-IN" dirty="0">
              <a:solidFill>
                <a:schemeClr val="tx1">
                  <a:lumMod val="50000"/>
                  <a:lumOff val="50000"/>
                </a:schemeClr>
              </a:solidFill>
            </a:endParaRPr>
          </a:p>
        </p:txBody>
      </p:sp>
      <p:sp>
        <p:nvSpPr>
          <p:cNvPr id="2" name="TextBox 1">
            <a:extLst>
              <a:ext uri="{FF2B5EF4-FFF2-40B4-BE49-F238E27FC236}">
                <a16:creationId xmlns:a16="http://schemas.microsoft.com/office/drawing/2014/main" id="{43893496-6407-492E-A039-32C7BD3653DB}"/>
              </a:ext>
            </a:extLst>
          </p:cNvPr>
          <p:cNvSpPr txBox="1"/>
          <p:nvPr/>
        </p:nvSpPr>
        <p:spPr>
          <a:xfrm>
            <a:off x="4814371" y="5149742"/>
            <a:ext cx="4343400" cy="923330"/>
          </a:xfrm>
          <a:prstGeom prst="rect">
            <a:avLst/>
          </a:prstGeom>
          <a:noFill/>
        </p:spPr>
        <p:txBody>
          <a:bodyPr wrap="square" rtlCol="0">
            <a:spAutoFit/>
          </a:bodyPr>
          <a:lstStyle/>
          <a:p>
            <a:r>
              <a:rPr lang="en-US" dirty="0">
                <a:solidFill>
                  <a:srgbClr val="00B050"/>
                </a:solidFill>
              </a:rPr>
              <a:t>print('Eigen Vectors \</a:t>
            </a:r>
            <a:r>
              <a:rPr lang="en-US" dirty="0" err="1">
                <a:solidFill>
                  <a:srgbClr val="00B050"/>
                </a:solidFill>
              </a:rPr>
              <a:t>n%s</a:t>
            </a:r>
            <a:r>
              <a:rPr lang="en-US" dirty="0">
                <a:solidFill>
                  <a:srgbClr val="00B050"/>
                </a:solidFill>
              </a:rPr>
              <a:t>', </a:t>
            </a:r>
            <a:r>
              <a:rPr lang="en-US" dirty="0" err="1">
                <a:solidFill>
                  <a:srgbClr val="00B050"/>
                </a:solidFill>
              </a:rPr>
              <a:t>eig_vecs</a:t>
            </a:r>
            <a:r>
              <a:rPr lang="en-US" dirty="0">
                <a:solidFill>
                  <a:srgbClr val="00B050"/>
                </a:solidFill>
              </a:rPr>
              <a:t>)</a:t>
            </a:r>
          </a:p>
          <a:p>
            <a:r>
              <a:rPr lang="en-US" dirty="0">
                <a:solidFill>
                  <a:srgbClr val="00B050"/>
                </a:solidFill>
              </a:rPr>
              <a:t>print('\n Eigen Values \</a:t>
            </a:r>
            <a:r>
              <a:rPr lang="en-US" dirty="0" err="1">
                <a:solidFill>
                  <a:srgbClr val="00B050"/>
                </a:solidFill>
              </a:rPr>
              <a:t>n%s</a:t>
            </a:r>
            <a:r>
              <a:rPr lang="en-US" dirty="0">
                <a:solidFill>
                  <a:srgbClr val="00B050"/>
                </a:solidFill>
              </a:rPr>
              <a:t>', </a:t>
            </a:r>
            <a:r>
              <a:rPr lang="en-US" dirty="0" err="1">
                <a:solidFill>
                  <a:srgbClr val="00B050"/>
                </a:solidFill>
              </a:rPr>
              <a:t>eig_vals</a:t>
            </a:r>
            <a:r>
              <a:rPr lang="en-US" dirty="0">
                <a:solidFill>
                  <a:srgbClr val="00B050"/>
                </a:solidFill>
              </a:rPr>
              <a:t>)</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1743171240"/>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3400" y="1447800"/>
            <a:ext cx="8077200" cy="4524315"/>
          </a:xfrm>
          <a:prstGeom prst="rect">
            <a:avLst/>
          </a:prstGeom>
          <a:noFill/>
        </p:spPr>
        <p:txBody>
          <a:bodyPr wrap="square" rtlCol="0">
            <a:spAutoFit/>
          </a:bodyPr>
          <a:lstStyle/>
          <a:p>
            <a:pPr marL="342900" indent="-342900">
              <a:buFont typeface="+mj-lt"/>
              <a:buAutoNum type="arabicPeriod" startAt="5"/>
            </a:pPr>
            <a:endParaRPr lang="en-IN" dirty="0"/>
          </a:p>
          <a:p>
            <a:pPr marL="342900" indent="-342900">
              <a:buFont typeface="+mj-lt"/>
              <a:buAutoNum type="arabicPeriod" startAt="8"/>
            </a:pPr>
            <a:r>
              <a:rPr lang="en-IN" dirty="0"/>
              <a:t>Thus to find principal components we need to get the diagonal matrix  from the original  covariance matrix </a:t>
            </a:r>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endParaRPr lang="en-IN" dirty="0"/>
          </a:p>
          <a:p>
            <a:pPr marL="342900" indent="-342900">
              <a:buFont typeface="+mj-lt"/>
              <a:buAutoNum type="arabicPeriod" startAt="8"/>
            </a:pPr>
            <a:r>
              <a:rPr lang="en-IN" dirty="0"/>
              <a:t>For this we have to transform the matrix </a:t>
            </a:r>
            <a:r>
              <a:rPr lang="en-IN" b="1" dirty="0"/>
              <a:t>A </a:t>
            </a:r>
            <a:r>
              <a:rPr lang="en-IN" dirty="0"/>
              <a:t>to a new matrix </a:t>
            </a:r>
            <a:r>
              <a:rPr lang="en-IN" b="1" dirty="0"/>
              <a:t>B</a:t>
            </a:r>
            <a:r>
              <a:rPr lang="en-IN" dirty="0"/>
              <a:t> such that the covariance matrix of </a:t>
            </a:r>
            <a:r>
              <a:rPr lang="en-IN" b="1" dirty="0"/>
              <a:t>B </a:t>
            </a:r>
            <a:r>
              <a:rPr lang="en-IN" dirty="0"/>
              <a:t> (        ), is a </a:t>
            </a:r>
            <a:r>
              <a:rPr lang="en-IN" b="1" u="sng" dirty="0"/>
              <a:t>diagonal matrix </a:t>
            </a:r>
            <a:r>
              <a:rPr lang="en-IN" dirty="0"/>
              <a:t>(Ref to part 2, bullet 5)</a:t>
            </a:r>
          </a:p>
        </p:txBody>
      </p:sp>
      <p:pic>
        <p:nvPicPr>
          <p:cNvPr id="1266691" name="Picture 3"/>
          <p:cNvPicPr>
            <a:picLocks noChangeAspect="1" noChangeArrowheads="1"/>
          </p:cNvPicPr>
          <p:nvPr/>
        </p:nvPicPr>
        <p:blipFill>
          <a:blip r:embed="rId3" cstate="print"/>
          <a:srcRect/>
          <a:stretch>
            <a:fillRect/>
          </a:stretch>
        </p:blipFill>
        <p:spPr bwMode="auto">
          <a:xfrm>
            <a:off x="914400" y="2680209"/>
            <a:ext cx="2686050" cy="1581150"/>
          </a:xfrm>
          <a:prstGeom prst="rect">
            <a:avLst/>
          </a:prstGeom>
          <a:noFill/>
          <a:ln w="9525">
            <a:noFill/>
            <a:miter lim="800000"/>
            <a:headEnd/>
            <a:tailEnd/>
          </a:ln>
        </p:spPr>
      </p:pic>
      <p:sp>
        <p:nvSpPr>
          <p:cNvPr id="13" name="Rectangle 12"/>
          <p:cNvSpPr/>
          <p:nvPr/>
        </p:nvSpPr>
        <p:spPr>
          <a:xfrm rot="17926943">
            <a:off x="2025323" y="2109015"/>
            <a:ext cx="421783" cy="2664015"/>
          </a:xfrm>
          <a:prstGeom prst="rect">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266690" name="Picture 2"/>
          <p:cNvPicPr>
            <a:picLocks noChangeAspect="1" noChangeArrowheads="1"/>
          </p:cNvPicPr>
          <p:nvPr/>
        </p:nvPicPr>
        <p:blipFill>
          <a:blip r:embed="rId4" cstate="print"/>
          <a:srcRect/>
          <a:stretch>
            <a:fillRect/>
          </a:stretch>
        </p:blipFill>
        <p:spPr bwMode="auto">
          <a:xfrm>
            <a:off x="5333999" y="2737359"/>
            <a:ext cx="2297043" cy="1524000"/>
          </a:xfrm>
          <a:prstGeom prst="rect">
            <a:avLst/>
          </a:prstGeom>
          <a:noFill/>
          <a:ln w="9525">
            <a:noFill/>
            <a:miter lim="800000"/>
            <a:headEnd/>
            <a:tailEnd/>
          </a:ln>
        </p:spPr>
      </p:pic>
      <p:sp>
        <p:nvSpPr>
          <p:cNvPr id="15" name="Right Arrow 14"/>
          <p:cNvSpPr/>
          <p:nvPr/>
        </p:nvSpPr>
        <p:spPr>
          <a:xfrm>
            <a:off x="4267200" y="3499359"/>
            <a:ext cx="6858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041409" name="Picture 1"/>
          <p:cNvPicPr>
            <a:picLocks noChangeAspect="1" noChangeArrowheads="1"/>
          </p:cNvPicPr>
          <p:nvPr/>
        </p:nvPicPr>
        <p:blipFill>
          <a:blip r:embed="rId5" cstate="print"/>
          <a:srcRect/>
          <a:stretch>
            <a:fillRect/>
          </a:stretch>
        </p:blipFill>
        <p:spPr bwMode="auto">
          <a:xfrm>
            <a:off x="3450101" y="5303520"/>
            <a:ext cx="527539" cy="381000"/>
          </a:xfrm>
          <a:prstGeom prst="rect">
            <a:avLst/>
          </a:prstGeom>
          <a:noFill/>
          <a:ln w="9525">
            <a:noFill/>
            <a:miter lim="800000"/>
            <a:headEnd/>
            <a:tailEnd/>
          </a:ln>
        </p:spPr>
      </p:pic>
      <p:pic>
        <p:nvPicPr>
          <p:cNvPr id="10" name="Picture 1"/>
          <p:cNvPicPr>
            <a:picLocks noChangeAspect="1" noChangeArrowheads="1"/>
          </p:cNvPicPr>
          <p:nvPr/>
        </p:nvPicPr>
        <p:blipFill>
          <a:blip r:embed="rId5" cstate="print"/>
          <a:srcRect/>
          <a:stretch>
            <a:fillRect/>
          </a:stretch>
        </p:blipFill>
        <p:spPr bwMode="auto">
          <a:xfrm>
            <a:off x="6096000" y="4267200"/>
            <a:ext cx="527539" cy="381000"/>
          </a:xfrm>
          <a:prstGeom prst="rect">
            <a:avLst/>
          </a:prstGeom>
          <a:noFill/>
          <a:ln w="9525">
            <a:noFill/>
            <a:miter lim="800000"/>
            <a:headEnd/>
            <a:tailEnd/>
          </a:ln>
        </p:spPr>
      </p:pic>
      <p:grpSp>
        <p:nvGrpSpPr>
          <p:cNvPr id="12" name="Group 11"/>
          <p:cNvGrpSpPr/>
          <p:nvPr/>
        </p:nvGrpSpPr>
        <p:grpSpPr>
          <a:xfrm>
            <a:off x="-6477000" y="5347692"/>
            <a:ext cx="619125" cy="376238"/>
            <a:chOff x="1752600" y="5795962"/>
            <a:chExt cx="619125" cy="376238"/>
          </a:xfrm>
        </p:grpSpPr>
        <p:pic>
          <p:nvPicPr>
            <p:cNvPr id="6146"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6147"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grpSp>
        <p:nvGrpSpPr>
          <p:cNvPr id="14" name="Group 13"/>
          <p:cNvGrpSpPr/>
          <p:nvPr/>
        </p:nvGrpSpPr>
        <p:grpSpPr>
          <a:xfrm>
            <a:off x="1905000" y="4191000"/>
            <a:ext cx="619125" cy="376238"/>
            <a:chOff x="1752600" y="5795962"/>
            <a:chExt cx="619125" cy="376238"/>
          </a:xfrm>
        </p:grpSpPr>
        <p:pic>
          <p:nvPicPr>
            <p:cNvPr id="17"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18"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pic>
        <p:nvPicPr>
          <p:cNvPr id="19" name="Picture 1"/>
          <p:cNvPicPr>
            <a:picLocks noChangeAspect="1" noChangeArrowheads="1"/>
          </p:cNvPicPr>
          <p:nvPr/>
        </p:nvPicPr>
        <p:blipFill>
          <a:blip r:embed="rId5" cstate="print"/>
          <a:srcRect/>
          <a:stretch>
            <a:fillRect/>
          </a:stretch>
        </p:blipFill>
        <p:spPr bwMode="auto">
          <a:xfrm>
            <a:off x="8001000" y="1752600"/>
            <a:ext cx="527539" cy="381000"/>
          </a:xfrm>
          <a:prstGeom prst="rect">
            <a:avLst/>
          </a:prstGeom>
          <a:noFill/>
          <a:ln w="9525">
            <a:noFill/>
            <a:miter lim="800000"/>
            <a:headEnd/>
            <a:tailEnd/>
          </a:ln>
        </p:spPr>
      </p:pic>
      <p:grpSp>
        <p:nvGrpSpPr>
          <p:cNvPr id="20" name="Group 19"/>
          <p:cNvGrpSpPr/>
          <p:nvPr/>
        </p:nvGrpSpPr>
        <p:grpSpPr>
          <a:xfrm>
            <a:off x="4572000" y="2057400"/>
            <a:ext cx="542925" cy="304800"/>
            <a:chOff x="1752600" y="5795962"/>
            <a:chExt cx="619125" cy="376238"/>
          </a:xfrm>
        </p:grpSpPr>
        <p:pic>
          <p:nvPicPr>
            <p:cNvPr id="21"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22"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sp>
        <p:nvSpPr>
          <p:cNvPr id="24" name="TextBox 23">
            <a:extLst>
              <a:ext uri="{FF2B5EF4-FFF2-40B4-BE49-F238E27FC236}">
                <a16:creationId xmlns:a16="http://schemas.microsoft.com/office/drawing/2014/main" id="{E60EDCF9-5492-4268-BB55-EF1D9F55D45E}"/>
              </a:ext>
            </a:extLst>
          </p:cNvPr>
          <p:cNvSpPr txBox="1"/>
          <p:nvPr/>
        </p:nvSpPr>
        <p:spPr>
          <a:xfrm>
            <a:off x="533400" y="838200"/>
            <a:ext cx="7848600" cy="646331"/>
          </a:xfrm>
          <a:prstGeom prst="rect">
            <a:avLst/>
          </a:prstGeom>
          <a:noFill/>
        </p:spPr>
        <p:txBody>
          <a:bodyPr wrap="square" rtlCol="0">
            <a:spAutoFit/>
          </a:bodyPr>
          <a:lstStyle/>
          <a:p>
            <a:r>
              <a:rPr lang="en-IN" b="1" dirty="0"/>
              <a:t>Properties of principal components and their covariance matrix</a:t>
            </a:r>
          </a:p>
          <a:p>
            <a:endParaRPr lang="en-IN" b="1" dirty="0">
              <a:solidFill>
                <a:schemeClr val="tx1">
                  <a:lumMod val="50000"/>
                  <a:lumOff val="50000"/>
                </a:schemeClr>
              </a:solidFill>
            </a:endParaRPr>
          </a:p>
        </p:txBody>
      </p:sp>
    </p:spTree>
    <p:extLst>
      <p:ext uri="{BB962C8B-B14F-4D97-AF65-F5344CB8AC3E}">
        <p14:creationId xmlns:p14="http://schemas.microsoft.com/office/powerpoint/2010/main" val="4202303213"/>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3400" y="1252478"/>
            <a:ext cx="8229600" cy="3970318"/>
          </a:xfrm>
          <a:prstGeom prst="rect">
            <a:avLst/>
          </a:prstGeom>
          <a:noFill/>
        </p:spPr>
        <p:txBody>
          <a:bodyPr wrap="square" rtlCol="0">
            <a:spAutoFit/>
          </a:bodyPr>
          <a:lstStyle/>
          <a:p>
            <a:endParaRPr lang="en-IN" dirty="0"/>
          </a:p>
          <a:p>
            <a:pPr marL="342900" indent="-342900">
              <a:buFont typeface="+mj-lt"/>
              <a:buAutoNum type="arabicPeriod"/>
            </a:pPr>
            <a:r>
              <a:rPr lang="en-IN" dirty="0"/>
              <a:t>PCA can also be used to reduce dimensions</a:t>
            </a:r>
          </a:p>
          <a:p>
            <a:pPr marL="342900" indent="-342900">
              <a:buFont typeface="+mj-lt"/>
              <a:buAutoNum type="arabicPeriod"/>
            </a:pPr>
            <a:endParaRPr lang="en-IN" dirty="0"/>
          </a:p>
          <a:p>
            <a:pPr marL="342900" indent="-342900">
              <a:buFont typeface="+mj-lt"/>
              <a:buAutoNum type="arabicPeriod"/>
            </a:pPr>
            <a:r>
              <a:rPr lang="en-IN" dirty="0"/>
              <a:t>Arrange all eigen vectors along with corresponding eigen values in descending order of eigen values</a:t>
            </a:r>
          </a:p>
          <a:p>
            <a:pPr marL="342900" indent="-342900">
              <a:buFont typeface="+mj-lt"/>
              <a:buAutoNum type="arabicPeriod"/>
            </a:pPr>
            <a:endParaRPr lang="en-IN" dirty="0"/>
          </a:p>
          <a:p>
            <a:pPr marL="342900" indent="-342900">
              <a:buFont typeface="+mj-lt"/>
              <a:buAutoNum type="arabicPeriod"/>
            </a:pPr>
            <a:r>
              <a:rPr lang="en-IN" dirty="0"/>
              <a:t>Plot a cumulative </a:t>
            </a:r>
            <a:r>
              <a:rPr lang="en-IN" dirty="0" err="1"/>
              <a:t>eigen_value</a:t>
            </a:r>
            <a:r>
              <a:rPr lang="en-IN" dirty="0"/>
              <a:t> graph as shown below</a:t>
            </a:r>
          </a:p>
          <a:p>
            <a:pPr marL="342900" indent="-342900">
              <a:buFont typeface="+mj-lt"/>
              <a:buAutoNum type="arabicPeriod"/>
            </a:pPr>
            <a:endParaRPr lang="en-IN" dirty="0"/>
          </a:p>
          <a:p>
            <a:pPr marL="342900" indent="-342900">
              <a:buFont typeface="+mj-lt"/>
              <a:buAutoNum type="arabicPeriod"/>
            </a:pPr>
            <a:r>
              <a:rPr lang="en-IN" dirty="0"/>
              <a:t>Eigen vectors with insignificant contribution to total eigen values can be removed from analysis (for e.g. eigen vector 6 and 7 below)</a:t>
            </a:r>
          </a:p>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a:pPr>
            <a:endParaRPr lang="en-IN" dirty="0"/>
          </a:p>
        </p:txBody>
      </p:sp>
      <p:sp>
        <p:nvSpPr>
          <p:cNvPr id="15" name="TextBox 14"/>
          <p:cNvSpPr txBox="1"/>
          <p:nvPr/>
        </p:nvSpPr>
        <p:spPr>
          <a:xfrm>
            <a:off x="381000" y="838200"/>
            <a:ext cx="8077200" cy="369332"/>
          </a:xfrm>
          <a:prstGeom prst="rect">
            <a:avLst/>
          </a:prstGeom>
          <a:noFill/>
        </p:spPr>
        <p:txBody>
          <a:bodyPr wrap="square" rtlCol="0">
            <a:spAutoFit/>
          </a:bodyPr>
          <a:lstStyle/>
          <a:p>
            <a:r>
              <a:rPr lang="en-IN" b="1" dirty="0"/>
              <a:t>PCA for dimensionality reduction</a:t>
            </a:r>
            <a:endParaRPr lang="en-IN" dirty="0">
              <a:solidFill>
                <a:schemeClr val="tx1">
                  <a:lumMod val="50000"/>
                  <a:lumOff val="50000"/>
                </a:schemeClr>
              </a:solidFill>
            </a:endParaRPr>
          </a:p>
        </p:txBody>
      </p:sp>
      <p:pic>
        <p:nvPicPr>
          <p:cNvPr id="2050" name="Picture 2">
            <a:extLst>
              <a:ext uri="{FF2B5EF4-FFF2-40B4-BE49-F238E27FC236}">
                <a16:creationId xmlns:a16="http://schemas.microsoft.com/office/drawing/2014/main" id="{65E5B4A9-8033-408E-8C79-0C3930CE4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414" y="4114800"/>
            <a:ext cx="2925178"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42970"/>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90800"/>
            <a:ext cx="7086600" cy="584775"/>
          </a:xfrm>
          <a:prstGeom prst="rect">
            <a:avLst/>
          </a:prstGeom>
          <a:noFill/>
        </p:spPr>
        <p:txBody>
          <a:bodyPr wrap="square" rtlCol="0">
            <a:spAutoFit/>
          </a:bodyPr>
          <a:lstStyle/>
          <a:p>
            <a:pPr algn="ctr"/>
            <a:r>
              <a:rPr lang="en-IN" sz="3200" b="1" dirty="0"/>
              <a:t>Thanks</a:t>
            </a:r>
          </a:p>
        </p:txBody>
      </p:sp>
    </p:spTree>
    <p:extLst>
      <p:ext uri="{BB962C8B-B14F-4D97-AF65-F5344CB8AC3E}">
        <p14:creationId xmlns:p14="http://schemas.microsoft.com/office/powerpoint/2010/main" val="3712095210"/>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 Distance calculations) </a:t>
            </a:r>
          </a:p>
        </p:txBody>
      </p:sp>
      <p:sp>
        <p:nvSpPr>
          <p:cNvPr id="340995" name="Rectangle 3"/>
          <p:cNvSpPr>
            <a:spLocks noGrp="1" noChangeArrowheads="1"/>
          </p:cNvSpPr>
          <p:nvPr>
            <p:ph idx="4294967295"/>
          </p:nvPr>
        </p:nvSpPr>
        <p:spPr>
          <a:xfrm>
            <a:off x="348336" y="1066800"/>
            <a:ext cx="8229600" cy="4081117"/>
          </a:xfrm>
        </p:spPr>
        <p:txBody>
          <a:bodyPr>
            <a:spAutoFit/>
          </a:bodyPr>
          <a:lstStyle/>
          <a:p>
            <a:pPr marL="342900" indent="-342900">
              <a:buFont typeface="+mj-lt"/>
              <a:buAutoNum type="arabicPeriod"/>
            </a:pPr>
            <a:endParaRPr lang="en-US" sz="1600" dirty="0"/>
          </a:p>
          <a:p>
            <a:pPr marL="342900" indent="-342900">
              <a:buFont typeface="+mj-lt"/>
              <a:buAutoNum type="arabicPeriod"/>
            </a:pPr>
            <a:r>
              <a:rPr lang="en-US" sz="1600" dirty="0"/>
              <a:t>Irrespective of the clustering algorithm, we need a way of defining and calculating distance between two data points in mathematical space (records in the database)</a:t>
            </a:r>
          </a:p>
          <a:p>
            <a:pPr marL="342900" indent="-342900">
              <a:buFont typeface="+mj-lt"/>
              <a:buAutoNum type="arabicPeriod"/>
            </a:pPr>
            <a:endParaRPr lang="en-US" sz="1600" dirty="0"/>
          </a:p>
          <a:p>
            <a:pPr marL="342900" indent="-342900">
              <a:buFont typeface="+mj-lt"/>
              <a:buAutoNum type="arabicPeriod"/>
            </a:pPr>
            <a:r>
              <a:rPr lang="en-US" sz="1600" dirty="0"/>
              <a:t>We also need a way to  define and calculate distance between clusters</a:t>
            </a:r>
          </a:p>
          <a:p>
            <a:pPr marL="342900" indent="-342900">
              <a:buFont typeface="+mj-lt"/>
              <a:buAutoNum type="arabicPeriod"/>
            </a:pPr>
            <a:endParaRPr lang="en-US" sz="1600" dirty="0"/>
          </a:p>
          <a:p>
            <a:pPr marL="342900" indent="-342900">
              <a:buFont typeface="+mj-lt"/>
              <a:buAutoNum type="arabicPeriod"/>
            </a:pPr>
            <a:r>
              <a:rPr lang="en-US" sz="1600" dirty="0"/>
              <a:t>Distance between two data points is a measure of similarity between the points</a:t>
            </a:r>
          </a:p>
          <a:p>
            <a:pPr marL="342900" indent="-342900">
              <a:buFont typeface="+mj-lt"/>
              <a:buAutoNum type="arabicPeriod"/>
            </a:pPr>
            <a:endParaRPr lang="en-US" sz="1600" dirty="0"/>
          </a:p>
          <a:p>
            <a:pPr marL="342900" indent="-342900">
              <a:buFont typeface="+mj-lt"/>
              <a:buAutoNum type="arabicPeriod"/>
            </a:pPr>
            <a:r>
              <a:rPr lang="en-US" sz="1600" dirty="0"/>
              <a:t>The lesser the distance, more similar the data points are</a:t>
            </a:r>
          </a:p>
          <a:p>
            <a:pPr marL="342900" indent="-342900">
              <a:buFont typeface="+mj-lt"/>
              <a:buAutoNum type="arabicPeriod"/>
            </a:pPr>
            <a:endParaRPr lang="en-IN" sz="1600" dirty="0"/>
          </a:p>
          <a:p>
            <a:pPr marL="342900" indent="-342900">
              <a:buFont typeface="+mj-lt"/>
              <a:buAutoNum type="arabicPeriod"/>
            </a:pPr>
            <a:r>
              <a:rPr lang="en-IN" sz="1600" dirty="0"/>
              <a:t>There are many ways of calculating distance between two points i.e. if d = f(</a:t>
            </a:r>
            <a:r>
              <a:rPr lang="en-IN" sz="1600" dirty="0" err="1"/>
              <a:t>x,y</a:t>
            </a:r>
            <a:r>
              <a:rPr lang="en-IN" sz="1600" dirty="0"/>
              <a:t>) then there are many ways in which f can be implemented</a:t>
            </a:r>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1119628637"/>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 Distance calculations) </a:t>
            </a:r>
          </a:p>
        </p:txBody>
      </p:sp>
      <p:sp>
        <p:nvSpPr>
          <p:cNvPr id="340995" name="Rectangle 3"/>
          <p:cNvSpPr>
            <a:spLocks noGrp="1" noChangeArrowheads="1"/>
          </p:cNvSpPr>
          <p:nvPr>
            <p:ph idx="4294967295"/>
          </p:nvPr>
        </p:nvSpPr>
        <p:spPr>
          <a:xfrm>
            <a:off x="348336" y="1066800"/>
            <a:ext cx="8229600" cy="1760482"/>
          </a:xfrm>
        </p:spPr>
        <p:txBody>
          <a:bodyPr>
            <a:spAutoFit/>
          </a:bodyPr>
          <a:lstStyle/>
          <a:p>
            <a:pPr marL="342900" indent="-342900">
              <a:buFont typeface="+mj-lt"/>
              <a:buAutoNum type="arabicPeriod"/>
            </a:pPr>
            <a:r>
              <a:rPr lang="en-US" sz="1600" dirty="0"/>
              <a:t>Euclidean Distance</a:t>
            </a:r>
          </a:p>
          <a:p>
            <a:pPr marL="854075" lvl="1" indent="-342900">
              <a:buFont typeface="+mj-lt"/>
              <a:buAutoNum type="alphaLcPeriod"/>
            </a:pPr>
            <a:r>
              <a:rPr lang="en-US" sz="1400" dirty="0"/>
              <a:t>L2 norm : d(</a:t>
            </a:r>
            <a:r>
              <a:rPr lang="en-US" sz="1400" dirty="0" err="1"/>
              <a:t>x,y</a:t>
            </a:r>
            <a:r>
              <a:rPr lang="en-US" sz="1400" dirty="0"/>
              <a:t>) = square root of the sum of the squares of the differences between x and y in each dimension. The most common notion of “distance”. If there are two dimensions x and y, the distance between two point A and B is –</a:t>
            </a:r>
          </a:p>
          <a:p>
            <a:pPr marL="854075" lvl="1" indent="-342900">
              <a:buFont typeface="+mj-lt"/>
              <a:buAutoNum type="alphaLcPeriod"/>
            </a:pPr>
            <a:endParaRPr lang="en-US" sz="1400" dirty="0"/>
          </a:p>
          <a:p>
            <a:pPr marL="854075" lvl="1" indent="-342900">
              <a:buFont typeface="+mj-lt"/>
              <a:buAutoNum type="alphaLcPeriod"/>
            </a:pPr>
            <a:r>
              <a:rPr lang="en-US" sz="1400" dirty="0"/>
              <a:t>L1 norm : sum of the differences in each dimension. Manhattan distance = distance if you had to travel along coordinates only</a:t>
            </a:r>
          </a:p>
        </p:txBody>
      </p:sp>
      <p:pic>
        <p:nvPicPr>
          <p:cNvPr id="2" name="Picture 1">
            <a:extLst>
              <a:ext uri="{FF2B5EF4-FFF2-40B4-BE49-F238E27FC236}">
                <a16:creationId xmlns:a16="http://schemas.microsoft.com/office/drawing/2014/main" id="{8BC1397F-332F-4E50-82D8-D36DE1C9C924}"/>
              </a:ext>
            </a:extLst>
          </p:cNvPr>
          <p:cNvPicPr>
            <a:picLocks noChangeAspect="1"/>
          </p:cNvPicPr>
          <p:nvPr/>
        </p:nvPicPr>
        <p:blipFill>
          <a:blip r:embed="rId3"/>
          <a:stretch>
            <a:fillRect/>
          </a:stretch>
        </p:blipFill>
        <p:spPr>
          <a:xfrm>
            <a:off x="3276600" y="2971800"/>
            <a:ext cx="4114800" cy="2489803"/>
          </a:xfrm>
          <a:prstGeom prst="rect">
            <a:avLst/>
          </a:prstGeom>
        </p:spPr>
      </p:pic>
    </p:spTree>
    <p:extLst>
      <p:ext uri="{BB962C8B-B14F-4D97-AF65-F5344CB8AC3E}">
        <p14:creationId xmlns:p14="http://schemas.microsoft.com/office/powerpoint/2010/main" val="4214013717"/>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 Distance calculations) </a:t>
            </a:r>
          </a:p>
        </p:txBody>
      </p:sp>
      <p:sp>
        <p:nvSpPr>
          <p:cNvPr id="340995" name="Rectangle 3"/>
          <p:cNvSpPr>
            <a:spLocks noGrp="1" noChangeArrowheads="1"/>
          </p:cNvSpPr>
          <p:nvPr>
            <p:ph idx="4294967295"/>
          </p:nvPr>
        </p:nvSpPr>
        <p:spPr>
          <a:xfrm>
            <a:off x="348336" y="1066800"/>
            <a:ext cx="8229600" cy="4136517"/>
          </a:xfrm>
        </p:spPr>
        <p:txBody>
          <a:bodyPr>
            <a:spAutoFit/>
          </a:bodyPr>
          <a:lstStyle/>
          <a:p>
            <a:pPr marL="342900" indent="-342900">
              <a:buFont typeface="+mj-lt"/>
              <a:buAutoNum type="arabicPeriod" startAt="2"/>
            </a:pPr>
            <a:r>
              <a:rPr lang="en-US" sz="1600" dirty="0"/>
              <a:t>Non Euclidean Distance</a:t>
            </a:r>
          </a:p>
          <a:p>
            <a:pPr marL="854075" lvl="1" indent="-342900">
              <a:buFont typeface="+mj-lt"/>
              <a:buAutoNum type="alphaLcPeriod"/>
            </a:pPr>
            <a:r>
              <a:rPr lang="en-US" sz="1400" dirty="0"/>
              <a:t>Jaccard distance for sets = 1 minus ratio of sizes of intersection and union.</a:t>
            </a:r>
          </a:p>
          <a:p>
            <a:pPr marL="854075" lvl="1" indent="-342900">
              <a:buFont typeface="+mj-lt"/>
              <a:buAutoNum type="alphaLcPeriod"/>
            </a:pPr>
            <a:r>
              <a:rPr lang="en-US" sz="1400" dirty="0"/>
              <a:t>Cosine distance = angle between vectors from the origin to the points in question.</a:t>
            </a:r>
          </a:p>
          <a:p>
            <a:pPr marL="854075" lvl="1" indent="-342900">
              <a:buFont typeface="+mj-lt"/>
              <a:buAutoNum type="alphaLcPeriod"/>
            </a:pPr>
            <a:r>
              <a:rPr lang="en-US" sz="1400" dirty="0"/>
              <a:t>Edit distance = number of inserts and deletes to change one string into another</a:t>
            </a:r>
          </a:p>
          <a:p>
            <a:pPr marL="854075" lvl="1" indent="-342900">
              <a:buFont typeface="+mj-lt"/>
              <a:buAutoNum type="alphaLcPeriod"/>
            </a:pPr>
            <a:r>
              <a:rPr lang="en-US" sz="1400" dirty="0"/>
              <a:t>Mahalanobis distance</a:t>
            </a:r>
          </a:p>
          <a:p>
            <a:pPr marL="342900" indent="-342900">
              <a:buFont typeface="+mj-lt"/>
              <a:buAutoNum type="arabicPeriod" startAt="2"/>
            </a:pPr>
            <a:endParaRPr lang="en-US" sz="1600" dirty="0"/>
          </a:p>
          <a:p>
            <a:pPr marL="342900" indent="-342900">
              <a:buFont typeface="+mj-lt"/>
              <a:buAutoNum type="arabicPeriod" startAt="2"/>
            </a:pPr>
            <a:r>
              <a:rPr lang="en-US" sz="1600" dirty="0"/>
              <a:t>Normalizing the numerical measurements</a:t>
            </a:r>
          </a:p>
          <a:p>
            <a:pPr marL="854075" lvl="1" indent="-342900">
              <a:buFont typeface="+mj-lt"/>
              <a:buAutoNum type="alphaLcPeriod"/>
            </a:pPr>
            <a:r>
              <a:rPr lang="en-US" sz="1400" dirty="0"/>
              <a:t>The measures computed in Euclidian methods are highly influenced by the scale of each variable</a:t>
            </a:r>
          </a:p>
          <a:p>
            <a:pPr marL="854075" lvl="1" indent="-342900">
              <a:buFont typeface="+mj-lt"/>
              <a:buAutoNum type="alphaLcPeriod"/>
            </a:pPr>
            <a:r>
              <a:rPr lang="en-US" sz="1400" dirty="0"/>
              <a:t>Variables with larger scale have much greater influence over the total distance </a:t>
            </a:r>
          </a:p>
          <a:p>
            <a:pPr marL="854075" lvl="1" indent="-342900">
              <a:buFont typeface="+mj-lt"/>
              <a:buAutoNum type="alphaLcPeriod"/>
            </a:pPr>
            <a:r>
              <a:rPr lang="en-US" sz="1400" dirty="0"/>
              <a:t>Hence all the measurements are converted to same scale (convert to z scores for e.g.)</a:t>
            </a:r>
          </a:p>
          <a:p>
            <a:pPr marL="342900" indent="-342900">
              <a:buFont typeface="+mj-lt"/>
              <a:buAutoNum type="arabicPeriod" startAt="2"/>
            </a:pPr>
            <a:endParaRPr lang="en-US" sz="1600" dirty="0"/>
          </a:p>
          <a:p>
            <a:pPr marL="342900" indent="-342900">
              <a:buFont typeface="+mj-lt"/>
              <a:buAutoNum type="arabicPeriod" startAt="2"/>
            </a:pPr>
            <a:endParaRPr lang="en-US" sz="1600" dirty="0"/>
          </a:p>
          <a:p>
            <a:pPr marL="342900" indent="-342900">
              <a:buFont typeface="+mj-lt"/>
              <a:buAutoNum type="arabicPeriod" startAt="2"/>
            </a:pPr>
            <a:endParaRPr lang="en-US" sz="1600" dirty="0"/>
          </a:p>
          <a:p>
            <a:pPr marL="342900" indent="-342900">
              <a:buFont typeface="+mj-lt"/>
              <a:buAutoNum type="arabicPeriod" startAt="2"/>
            </a:pPr>
            <a:endParaRPr lang="en-US" sz="1600" dirty="0"/>
          </a:p>
        </p:txBody>
      </p:sp>
      <p:sp>
        <p:nvSpPr>
          <p:cNvPr id="3" name="TextBox 2">
            <a:extLst>
              <a:ext uri="{FF2B5EF4-FFF2-40B4-BE49-F238E27FC236}">
                <a16:creationId xmlns:a16="http://schemas.microsoft.com/office/drawing/2014/main" id="{0EB85232-58AA-4A90-8BAC-A9D245CE761B}"/>
              </a:ext>
            </a:extLst>
          </p:cNvPr>
          <p:cNvSpPr txBox="1"/>
          <p:nvPr/>
        </p:nvSpPr>
        <p:spPr>
          <a:xfrm>
            <a:off x="609600" y="5943600"/>
            <a:ext cx="8153400" cy="584775"/>
          </a:xfrm>
          <a:prstGeom prst="rect">
            <a:avLst/>
          </a:prstGeom>
          <a:noFill/>
        </p:spPr>
        <p:txBody>
          <a:bodyPr wrap="square" rtlCol="0">
            <a:spAutoFit/>
          </a:bodyPr>
          <a:lstStyle/>
          <a:p>
            <a:r>
              <a:rPr lang="en-US" dirty="0"/>
              <a:t>Note:</a:t>
            </a:r>
            <a:r>
              <a:rPr lang="en-US" dirty="0">
                <a:solidFill>
                  <a:schemeClr val="tx1">
                    <a:lumMod val="50000"/>
                    <a:lumOff val="50000"/>
                  </a:schemeClr>
                </a:solidFill>
              </a:rPr>
              <a:t> </a:t>
            </a:r>
            <a:r>
              <a:rPr lang="en-US" sz="1400" dirty="0"/>
              <a:t>distance measurement is just a way of assessing similarity/ dissimilarity. The common parlance of distance will not help in understanding other methods of distance calculations</a:t>
            </a:r>
          </a:p>
        </p:txBody>
      </p:sp>
    </p:spTree>
    <p:extLst>
      <p:ext uri="{BB962C8B-B14F-4D97-AF65-F5344CB8AC3E}">
        <p14:creationId xmlns:p14="http://schemas.microsoft.com/office/powerpoint/2010/main" val="3076309057"/>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(Clustering – Distance calculations) </a:t>
            </a:r>
          </a:p>
        </p:txBody>
      </p:sp>
      <p:sp>
        <p:nvSpPr>
          <p:cNvPr id="340995" name="Rectangle 3"/>
          <p:cNvSpPr>
            <a:spLocks noGrp="1" noChangeArrowheads="1"/>
          </p:cNvSpPr>
          <p:nvPr>
            <p:ph idx="4294967295"/>
          </p:nvPr>
        </p:nvSpPr>
        <p:spPr>
          <a:xfrm>
            <a:off x="348336" y="1066800"/>
            <a:ext cx="8229600" cy="3360920"/>
          </a:xfrm>
        </p:spPr>
        <p:txBody>
          <a:bodyPr>
            <a:spAutoFit/>
          </a:bodyPr>
          <a:lstStyle/>
          <a:p>
            <a:pPr marL="342900" indent="-342900">
              <a:buFont typeface="+mj-lt"/>
              <a:buAutoNum type="arabicPeriod"/>
            </a:pPr>
            <a:r>
              <a:rPr lang="en-US" sz="1600" dirty="0"/>
              <a:t>Distance measures and some key points:</a:t>
            </a:r>
          </a:p>
          <a:p>
            <a:pPr marL="854075" lvl="1" indent="-342900">
              <a:buFont typeface="+mj-lt"/>
              <a:buAutoNum type="alphaLcPeriod"/>
            </a:pPr>
            <a:r>
              <a:rPr lang="en-US" sz="1400" dirty="0"/>
              <a:t>Choice of distance measures play a key role in cluster analysis. </a:t>
            </a:r>
          </a:p>
          <a:p>
            <a:pPr marL="854075" lvl="1" indent="-342900">
              <a:buFont typeface="+mj-lt"/>
              <a:buAutoNum type="alphaLcPeriod"/>
            </a:pPr>
            <a:r>
              <a:rPr lang="en-US" sz="1400" dirty="0"/>
              <a:t>Knowledge of the distribution of data (gaussian or otherwise) will help</a:t>
            </a:r>
          </a:p>
          <a:p>
            <a:pPr marL="854075" lvl="1" indent="-342900">
              <a:buFont typeface="+mj-lt"/>
              <a:buAutoNum type="alphaLcPeriod"/>
            </a:pPr>
            <a:r>
              <a:rPr lang="en-US" sz="1400" dirty="0"/>
              <a:t>Are the various attributes independent or influence </a:t>
            </a:r>
            <a:r>
              <a:rPr lang="en-US" sz="1400" dirty="0" err="1"/>
              <a:t>eachother</a:t>
            </a:r>
            <a:endParaRPr lang="en-US" sz="1400" dirty="0"/>
          </a:p>
          <a:p>
            <a:pPr marL="854075" lvl="1" indent="-342900">
              <a:buFont typeface="+mj-lt"/>
              <a:buAutoNum type="alphaLcPeriod"/>
            </a:pPr>
            <a:r>
              <a:rPr lang="en-US" sz="1400" dirty="0"/>
              <a:t>Are their outliers in the data on the various dimensions</a:t>
            </a:r>
          </a:p>
          <a:p>
            <a:pPr marL="854075" lvl="1" indent="-342900">
              <a:buFont typeface="+mj-lt"/>
              <a:buAutoNum type="alphaLcPeriod"/>
            </a:pPr>
            <a:r>
              <a:rPr lang="en-US" sz="1400" dirty="0"/>
              <a:t>Though Euclidian distance is the most commonly used distance metric, it has three main features that should be kept in view</a:t>
            </a:r>
          </a:p>
          <a:p>
            <a:pPr marL="1254125" lvl="2" indent="-342900">
              <a:buFont typeface="+mj-lt"/>
              <a:buAutoNum type="alphaLcPeriod"/>
            </a:pPr>
            <a:r>
              <a:rPr lang="en-US" sz="1200" dirty="0"/>
              <a:t>It is highly scale dependent. Changing the units of one variable can have a huge influence on the results. Hence standardizing the dimensions is a good practice</a:t>
            </a:r>
          </a:p>
          <a:p>
            <a:pPr marL="1254125" lvl="2" indent="-342900">
              <a:buFont typeface="+mj-lt"/>
              <a:buAutoNum type="alphaLcPeriod"/>
            </a:pPr>
            <a:r>
              <a:rPr lang="en-US" sz="1200" dirty="0"/>
              <a:t>It completely ignores the relationship between measurements (Refer to Mahalanobis distance diagram)</a:t>
            </a:r>
          </a:p>
          <a:p>
            <a:pPr marL="1254125" lvl="2" indent="-342900">
              <a:buFont typeface="+mj-lt"/>
              <a:buAutoNum type="alphaLcPeriod"/>
            </a:pPr>
            <a:r>
              <a:rPr lang="en-US" sz="1200" dirty="0"/>
              <a:t>It is sensitive to outliers. If the data has outliers that cannot be handled or removed, use of Manhattan distance is preferred</a:t>
            </a:r>
          </a:p>
          <a:p>
            <a:pPr marL="342900" indent="-342900">
              <a:buFont typeface="+mj-lt"/>
              <a:buAutoNum type="arabicPeriod"/>
            </a:pPr>
            <a:endParaRPr lang="en-US" sz="1600" dirty="0"/>
          </a:p>
        </p:txBody>
      </p:sp>
    </p:spTree>
    <p:extLst>
      <p:ext uri="{BB962C8B-B14F-4D97-AF65-F5344CB8AC3E}">
        <p14:creationId xmlns:p14="http://schemas.microsoft.com/office/powerpoint/2010/main" val="603637693"/>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Machine Learning (K Means Clustering – Some considerations ) </a:t>
            </a:r>
          </a:p>
        </p:txBody>
      </p:sp>
      <p:sp>
        <p:nvSpPr>
          <p:cNvPr id="340995" name="Rectangle 3"/>
          <p:cNvSpPr>
            <a:spLocks noGrp="1" noChangeArrowheads="1"/>
          </p:cNvSpPr>
          <p:nvPr>
            <p:ph idx="4294967295"/>
          </p:nvPr>
        </p:nvSpPr>
        <p:spPr>
          <a:xfrm>
            <a:off x="413657" y="1256502"/>
            <a:ext cx="8229600" cy="3637919"/>
          </a:xfrm>
        </p:spPr>
        <p:txBody>
          <a:bodyPr>
            <a:spAutoFit/>
          </a:bodyPr>
          <a:lstStyle/>
          <a:p>
            <a:pPr marL="342900" indent="-342900">
              <a:buFont typeface="+mj-lt"/>
              <a:buAutoNum type="arabicPeriod"/>
            </a:pPr>
            <a:r>
              <a:rPr lang="en-US" sz="1600" dirty="0"/>
              <a:t>K-Means (</a:t>
            </a:r>
            <a:r>
              <a:rPr lang="en-US" sz="1600" dirty="0" err="1"/>
              <a:t>a.k.a</a:t>
            </a:r>
            <a:r>
              <a:rPr lang="en-US" sz="1600" dirty="0"/>
              <a:t> Lloyd’s algorithm) clusters data by separating data points into groups of equal variance, minimizing a criterion known as the inertia or within-cluster sum-of-squared errors</a:t>
            </a:r>
          </a:p>
          <a:p>
            <a:pPr marL="342900" indent="-342900">
              <a:buFont typeface="+mj-lt"/>
              <a:buAutoNum type="arabicPeriod"/>
            </a:pPr>
            <a:endParaRPr lang="en-US" sz="1600" dirty="0"/>
          </a:p>
          <a:p>
            <a:pPr marL="342900" indent="-342900">
              <a:buFont typeface="+mj-lt"/>
              <a:buAutoNum type="arabicPeriod"/>
            </a:pPr>
            <a:r>
              <a:rPr lang="en-US" sz="1600" dirty="0"/>
              <a:t>It requires the number of clusters to be specified, hence the term “K” in its name</a:t>
            </a:r>
          </a:p>
          <a:p>
            <a:pPr marL="342900" indent="-342900">
              <a:buFont typeface="+mj-lt"/>
              <a:buAutoNum type="arabicPeriod"/>
            </a:pPr>
            <a:endParaRPr lang="en-US" sz="1600" dirty="0"/>
          </a:p>
          <a:p>
            <a:pPr marL="342900" indent="-342900">
              <a:buFont typeface="+mj-lt"/>
              <a:buAutoNum type="arabicPeriod"/>
            </a:pPr>
            <a:r>
              <a:rPr lang="en-US" sz="1600" dirty="0"/>
              <a:t>It divides the samples into K disjoint clusters Ci, each described by the mean of the samples in the cluster. The means are commonly called “centroids” (they are not the points from the data)</a:t>
            </a:r>
          </a:p>
          <a:p>
            <a:pPr marL="342900" indent="-342900">
              <a:buFont typeface="+mj-lt"/>
              <a:buAutoNum type="arabicPeriod"/>
            </a:pPr>
            <a:endParaRPr lang="en-US" sz="1600" dirty="0"/>
          </a:p>
          <a:p>
            <a:pPr marL="342900" indent="-342900">
              <a:buFont typeface="+mj-lt"/>
              <a:buAutoNum type="arabicPeriod"/>
            </a:pPr>
            <a:r>
              <a:rPr lang="en-US" sz="1600" dirty="0"/>
              <a:t>The K-Means algorithm chooses centroids that minimizes the inertia across all the clusters</a:t>
            </a:r>
          </a:p>
          <a:p>
            <a:pPr marL="342900" indent="-342900">
              <a:buFont typeface="+mj-lt"/>
              <a:buAutoNum type="arabicPeriod"/>
            </a:pPr>
            <a:endParaRPr lang="en-US" sz="1600" dirty="0"/>
          </a:p>
        </p:txBody>
      </p:sp>
    </p:spTree>
    <p:extLst>
      <p:ext uri="{BB962C8B-B14F-4D97-AF65-F5344CB8AC3E}">
        <p14:creationId xmlns:p14="http://schemas.microsoft.com/office/powerpoint/2010/main" val="1610094573"/>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68039</TotalTime>
  <Words>4146</Words>
  <Application>Microsoft Office PowerPoint</Application>
  <PresentationFormat>On-screen Show (4:3)</PresentationFormat>
  <Paragraphs>446</Paragraphs>
  <Slides>44</Slides>
  <Notes>28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1" baseType="lpstr">
      <vt:lpstr>Arial</vt:lpstr>
      <vt:lpstr>Calibri</vt:lpstr>
      <vt:lpstr>Cambria Math</vt:lpstr>
      <vt:lpstr>Gill Sans MT</vt:lpstr>
      <vt:lpstr>Wingdings</vt:lpstr>
      <vt:lpstr>Office Theme</vt:lpstr>
      <vt:lpstr>Presentation</vt:lpstr>
      <vt:lpstr>PowerPoint Presentation</vt:lpstr>
      <vt:lpstr>Machine Learning (Clustering) </vt:lpstr>
      <vt:lpstr>Applications of clustering</vt:lpstr>
      <vt:lpstr>Clustering types</vt:lpstr>
      <vt:lpstr>Machine Learning (Clustering – Distance calculations) </vt:lpstr>
      <vt:lpstr>Machine Learning (Clustering – Distance calculations) </vt:lpstr>
      <vt:lpstr>Machine Learning (Clustering – Distance calculations) </vt:lpstr>
      <vt:lpstr>Machine Learning (Clustering – Distance calculations) </vt:lpstr>
      <vt:lpstr>Machine Learning (K Means Clustering – Some considerations ) </vt:lpstr>
      <vt:lpstr>Machine Learning (K Means Clustering – Some considerations ) </vt:lpstr>
      <vt:lpstr>Machine Learning (K-means Clustering) </vt:lpstr>
      <vt:lpstr>PowerPoint Presentation</vt:lpstr>
      <vt:lpstr>PowerPoint Presentation</vt:lpstr>
      <vt:lpstr>PowerPoint Presentation</vt:lpstr>
      <vt:lpstr>Machine Learning (K-means Clustering) </vt:lpstr>
      <vt:lpstr>PowerPoint Presentation</vt:lpstr>
      <vt:lpstr>PowerPoint Presentation</vt:lpstr>
      <vt:lpstr>PowerPoint Presentation</vt:lpstr>
      <vt:lpstr>Machine Learning (Hierarchical (Agglomerative ) Clustering) </vt:lpstr>
      <vt:lpstr>Machine Learning (Clustering – Measuring distance between clusters) </vt:lpstr>
      <vt:lpstr>PowerPoint Presentation</vt:lpstr>
      <vt:lpstr>PowerPoint Presentation</vt:lpstr>
      <vt:lpstr>PowerPoint Presentation</vt:lpstr>
      <vt:lpstr>Machine Learning (Hierarchical (Agglomerative ) Clustering) </vt:lpstr>
      <vt:lpstr>Machine Learning (Hierarchical (Agglomerative ) Clustering) </vt:lpstr>
      <vt:lpstr>PowerPoint Presentation</vt:lpstr>
      <vt:lpstr>Machine Learning (Clustering effectiveness Cophenetic correlation) </vt:lpstr>
      <vt:lpstr>Machine Learning (Clustering effectiveness Silhouette coefficient) </vt:lpstr>
      <vt:lpstr>PowerPoint Presentation</vt:lpstr>
      <vt:lpstr>Principal Component Analysis</vt:lpstr>
      <vt:lpstr>Principal Component Analysis</vt:lpstr>
      <vt:lpstr>Principal Component Analysis</vt:lpstr>
      <vt:lpstr>PowerPoint Presentation</vt:lpstr>
      <vt:lpstr>Principal Component Analysis steps</vt:lpstr>
      <vt:lpstr>Principal Component Analysis (Performance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mukhiya1972@outlook.com</cp:lastModifiedBy>
  <cp:revision>1782</cp:revision>
  <dcterms:created xsi:type="dcterms:W3CDTF">2012-11-25T06:27:51Z</dcterms:created>
  <dcterms:modified xsi:type="dcterms:W3CDTF">2018-11-10T00:14:38Z</dcterms:modified>
</cp:coreProperties>
</file>